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39"/>
  </p:notesMasterIdLst>
  <p:sldIdLst>
    <p:sldId id="317" r:id="rId2"/>
    <p:sldId id="288" r:id="rId3"/>
    <p:sldId id="260" r:id="rId4"/>
    <p:sldId id="261" r:id="rId5"/>
    <p:sldId id="290" r:id="rId6"/>
    <p:sldId id="291" r:id="rId7"/>
    <p:sldId id="292" r:id="rId8"/>
    <p:sldId id="293" r:id="rId9"/>
    <p:sldId id="265" r:id="rId10"/>
    <p:sldId id="294" r:id="rId11"/>
    <p:sldId id="295" r:id="rId12"/>
    <p:sldId id="296" r:id="rId13"/>
    <p:sldId id="297" r:id="rId14"/>
    <p:sldId id="298" r:id="rId15"/>
    <p:sldId id="299" r:id="rId16"/>
    <p:sldId id="300" r:id="rId17"/>
    <p:sldId id="301" r:id="rId18"/>
    <p:sldId id="277" r:id="rId19"/>
    <p:sldId id="304" r:id="rId20"/>
    <p:sldId id="302" r:id="rId21"/>
    <p:sldId id="303" r:id="rId22"/>
    <p:sldId id="305" r:id="rId23"/>
    <p:sldId id="306" r:id="rId24"/>
    <p:sldId id="271" r:id="rId25"/>
    <p:sldId id="308" r:id="rId26"/>
    <p:sldId id="309" r:id="rId27"/>
    <p:sldId id="310" r:id="rId28"/>
    <p:sldId id="279" r:id="rId29"/>
    <p:sldId id="311" r:id="rId30"/>
    <p:sldId id="312" r:id="rId31"/>
    <p:sldId id="313" r:id="rId32"/>
    <p:sldId id="314" r:id="rId33"/>
    <p:sldId id="286" r:id="rId34"/>
    <p:sldId id="289" r:id="rId35"/>
    <p:sldId id="315" r:id="rId36"/>
    <p:sldId id="316" r:id="rId37"/>
    <p:sldId id="257" r:id="rId38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40"/>
      <p:bold r:id="rId41"/>
      <p:italic r:id="rId42"/>
      <p:boldItalic r:id="rId43"/>
    </p:embeddedFont>
    <p:embeddedFont>
      <p:font typeface="Arabic Typesetting" panose="03020402040406030203" pitchFamily="66" charset="-78"/>
      <p:regular r:id="rId44"/>
    </p:embeddedFont>
    <p:embeddedFont>
      <p:font typeface="DecoType Thuluth" panose="02010000000000000000" pitchFamily="2" charset="-78"/>
      <p:regular r:id="rId45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E3C1A5"/>
    <a:srgbClr val="DBB08D"/>
    <a:srgbClr val="DCA24C"/>
    <a:srgbClr val="008000"/>
    <a:srgbClr val="FFB13F"/>
    <a:srgbClr val="FF9900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3" d="100"/>
          <a:sy n="63" d="100"/>
        </p:scale>
        <p:origin x="-883" y="4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3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4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07/01/1442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07/01/1442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1.pn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g"/><Relationship Id="rId10" Type="http://schemas.openxmlformats.org/officeDocument/2006/relationships/image" Target="../media/image41.png"/><Relationship Id="rId4" Type="http://schemas.openxmlformats.org/officeDocument/2006/relationships/image" Target="../media/image11.png"/><Relationship Id="rId9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png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507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صورة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8898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الآثار المترتبة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وجود الفيروس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داخل جهاز الحاسوب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580112" y="4660940"/>
            <a:ext cx="2486455" cy="392142"/>
            <a:chOff x="5613937" y="2785284"/>
            <a:chExt cx="2486455" cy="392142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4" name="رابط مستقيم 53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مجموعة 54"/>
          <p:cNvGrpSpPr/>
          <p:nvPr/>
        </p:nvGrpSpPr>
        <p:grpSpPr>
          <a:xfrm>
            <a:off x="5580112" y="5125090"/>
            <a:ext cx="2486455" cy="392142"/>
            <a:chOff x="5613937" y="2785284"/>
            <a:chExt cx="2486455" cy="392142"/>
          </a:xfrm>
        </p:grpSpPr>
        <p:sp>
          <p:nvSpPr>
            <p:cNvPr id="56" name="مستطيل مستدير الزوايا 55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7" name="رابط مستقيم 56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18898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66094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SCHOOL\مدرسة اليرموك\صور\صور للدروس\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512509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8" name="رابط مستقيم 5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9" name="صورة 5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60" name="مربع نص 59"/>
          <p:cNvSpPr txBox="1"/>
          <p:nvPr/>
        </p:nvSpPr>
        <p:spPr>
          <a:xfrm>
            <a:off x="5683444" y="4215117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تغيير طريقة عمل الحاسوب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1" name="مربع نص 60"/>
          <p:cNvSpPr txBox="1"/>
          <p:nvPr/>
        </p:nvSpPr>
        <p:spPr>
          <a:xfrm>
            <a:off x="5683444" y="4669070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تعطل الحاسوب بالكامل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2" name="مربع نص 61"/>
          <p:cNvSpPr txBox="1"/>
          <p:nvPr/>
        </p:nvSpPr>
        <p:spPr>
          <a:xfrm>
            <a:off x="5683444" y="5148934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إحداث خلل في بياناته وبرامجه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8280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/>
      <p:bldP spid="61" grpId="0"/>
      <p:bldP spid="6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الثانية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08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230" y="2204864"/>
            <a:ext cx="2279209" cy="1965818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221088"/>
            <a:ext cx="3653610" cy="432048"/>
          </a:xfrm>
          <a:prstGeom prst="rect">
            <a:avLst/>
          </a:prstGeom>
        </p:spPr>
      </p:pic>
      <p:pic>
        <p:nvPicPr>
          <p:cNvPr id="46" name="صورة 4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1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8" name="صورة 4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3642" y="3434896"/>
            <a:ext cx="2472925" cy="1362256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grpSp>
        <p:nvGrpSpPr>
          <p:cNvPr id="50" name="مجموعة 49"/>
          <p:cNvGrpSpPr/>
          <p:nvPr/>
        </p:nvGrpSpPr>
        <p:grpSpPr>
          <a:xfrm>
            <a:off x="5580112" y="2852936"/>
            <a:ext cx="2486455" cy="392142"/>
            <a:chOff x="5613937" y="2785284"/>
            <a:chExt cx="2486455" cy="392142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2" name="رابط مستقيم 51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3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00" y="285293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مربع نص 53"/>
          <p:cNvSpPr txBox="1"/>
          <p:nvPr/>
        </p:nvSpPr>
        <p:spPr>
          <a:xfrm>
            <a:off x="4667099" y="4941168"/>
            <a:ext cx="4256733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يستغرق وقت طويل لفتح البرامج والتطبيقات</a:t>
            </a:r>
            <a:endParaRPr lang="ar-JO" sz="15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795931" y="2874422"/>
            <a:ext cx="20884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البطء في العمل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20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429000"/>
            <a:ext cx="2485097" cy="1368152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50" name="مجموعة 49"/>
          <p:cNvGrpSpPr/>
          <p:nvPr/>
        </p:nvGrpSpPr>
        <p:grpSpPr>
          <a:xfrm>
            <a:off x="5580112" y="2852936"/>
            <a:ext cx="2486455" cy="392142"/>
            <a:chOff x="5613937" y="2785284"/>
            <a:chExt cx="2486455" cy="392142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2" name="رابط مستقيم 51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مربع نص 53"/>
          <p:cNvSpPr txBox="1"/>
          <p:nvPr/>
        </p:nvSpPr>
        <p:spPr>
          <a:xfrm>
            <a:off x="4667099" y="4941168"/>
            <a:ext cx="425673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مثل الرسائل التي تُشير إلى أنّ مشغلات الأقراص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لا تزال قيد الاستخدام</a:t>
            </a:r>
            <a:endParaRPr lang="ar-JO" sz="15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795931" y="2874422"/>
            <a:ext cx="2088437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ظهور رسائل غير متوقعة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6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0980" y="2852936"/>
            <a:ext cx="361404" cy="48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6118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429000"/>
            <a:ext cx="2486455" cy="1386205"/>
          </a:xfrm>
          <a:prstGeom prst="rect">
            <a:avLst/>
          </a:prstGeom>
          <a:ln>
            <a:solidFill>
              <a:schemeClr val="tx1"/>
            </a:solidFill>
          </a:ln>
          <a:effectLst>
            <a:glow rad="63500">
              <a:schemeClr val="tx1">
                <a:alpha val="40000"/>
              </a:schemeClr>
            </a:glow>
          </a:effectLst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50" name="مجموعة 49"/>
          <p:cNvGrpSpPr/>
          <p:nvPr/>
        </p:nvGrpSpPr>
        <p:grpSpPr>
          <a:xfrm>
            <a:off x="5580112" y="2852936"/>
            <a:ext cx="2486455" cy="392142"/>
            <a:chOff x="5613937" y="2785284"/>
            <a:chExt cx="2486455" cy="392142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2" name="رابط مستقيم 51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مربع نص 53"/>
          <p:cNvSpPr txBox="1"/>
          <p:nvPr/>
        </p:nvSpPr>
        <p:spPr>
          <a:xfrm>
            <a:off x="4667099" y="4941168"/>
            <a:ext cx="4256733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امتناع نظام التشغيل عن تخزين البرامج دون سبب ظاهر</a:t>
            </a:r>
            <a:endParaRPr lang="ar-JO" sz="15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685014" y="2874422"/>
            <a:ext cx="234337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عدم القدرة على تخزين البرامج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6" name="Picture 8" descr="D:\SCHOOL\مدرسة اليرموك\صور\صور للدروس\3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21600" y="2852937"/>
            <a:ext cx="360000" cy="483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160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826" y="3429000"/>
            <a:ext cx="1137196" cy="138557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grpSp>
        <p:nvGrpSpPr>
          <p:cNvPr id="53" name="مجموعة 52"/>
          <p:cNvGrpSpPr/>
          <p:nvPr/>
        </p:nvGrpSpPr>
        <p:grpSpPr>
          <a:xfrm>
            <a:off x="6795465" y="3429000"/>
            <a:ext cx="1267355" cy="1386206"/>
            <a:chOff x="0" y="0"/>
            <a:chExt cx="2050025" cy="1327355"/>
          </a:xfrm>
        </p:grpSpPr>
        <p:grpSp>
          <p:nvGrpSpPr>
            <p:cNvPr id="55" name="مجموعة 54"/>
            <p:cNvGrpSpPr/>
            <p:nvPr/>
          </p:nvGrpSpPr>
          <p:grpSpPr>
            <a:xfrm>
              <a:off x="2" y="117988"/>
              <a:ext cx="2050021" cy="1056639"/>
              <a:chOff x="-162738" y="0"/>
              <a:chExt cx="2262093" cy="1564640"/>
            </a:xfrm>
          </p:grpSpPr>
          <p:pic>
            <p:nvPicPr>
              <p:cNvPr id="57" name="صورة 5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98880" y="0"/>
                <a:ext cx="751840" cy="83312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58" name="صورة 57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560" y="0"/>
                <a:ext cx="751840" cy="833120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59" name="مربع نص 55"/>
              <p:cNvSpPr txBox="1"/>
              <p:nvPr/>
            </p:nvSpPr>
            <p:spPr>
              <a:xfrm>
                <a:off x="853439" y="853440"/>
                <a:ext cx="1245916" cy="711200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effectLst/>
                    <a:ea typeface="Calibri"/>
                    <a:cs typeface="Arial"/>
                  </a:rPr>
                  <a:t>10mb</a:t>
                </a:r>
                <a:endParaRPr lang="en-US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60" name="مربع نص 56"/>
              <p:cNvSpPr txBox="1"/>
              <p:nvPr/>
            </p:nvSpPr>
            <p:spPr>
              <a:xfrm>
                <a:off x="-162738" y="853441"/>
                <a:ext cx="1219380" cy="711199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en-US" sz="1200">
                    <a:effectLst/>
                    <a:ea typeface="Calibri"/>
                    <a:cs typeface="Arial"/>
                  </a:rPr>
                  <a:t>8mb</a:t>
                </a:r>
                <a:endParaRPr lang="en-US" sz="1100">
                  <a:effectLst/>
                  <a:ea typeface="Calibri"/>
                  <a:cs typeface="Arial"/>
                </a:endParaRPr>
              </a:p>
            </p:txBody>
          </p:sp>
          <p:sp>
            <p:nvSpPr>
              <p:cNvPr id="61" name="شارة رتبة 60"/>
              <p:cNvSpPr/>
              <p:nvPr/>
            </p:nvSpPr>
            <p:spPr>
              <a:xfrm>
                <a:off x="853440" y="325120"/>
                <a:ext cx="264160" cy="264160"/>
              </a:xfrm>
              <a:prstGeom prst="chevr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1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ar-SA"/>
              </a:p>
            </p:txBody>
          </p:sp>
        </p:grpSp>
        <p:sp>
          <p:nvSpPr>
            <p:cNvPr id="56" name="مستطيل 55"/>
            <p:cNvSpPr/>
            <p:nvPr/>
          </p:nvSpPr>
          <p:spPr>
            <a:xfrm>
              <a:off x="0" y="0"/>
              <a:ext cx="2050025" cy="132735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1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ar-SA"/>
            </a:p>
          </p:txBody>
        </p:sp>
      </p:grp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50" name="مجموعة 49"/>
          <p:cNvGrpSpPr/>
          <p:nvPr/>
        </p:nvGrpSpPr>
        <p:grpSpPr>
          <a:xfrm>
            <a:off x="5580112" y="2852936"/>
            <a:ext cx="2486455" cy="392142"/>
            <a:chOff x="5613937" y="2785284"/>
            <a:chExt cx="2486455" cy="392142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2" name="رابط مستقيم 51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مربع نص 53"/>
          <p:cNvSpPr txBox="1"/>
          <p:nvPr/>
        </p:nvSpPr>
        <p:spPr>
          <a:xfrm>
            <a:off x="4667099" y="4941168"/>
            <a:ext cx="4256733" cy="3231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تغيّر أحجام بعض البرامج والملفات أو اختفاؤها أو اختلاف أسمائها</a:t>
            </a:r>
            <a:endParaRPr lang="ar-JO" sz="15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685014" y="2874422"/>
            <a:ext cx="234337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تغيّر أحجام الملفات أو اختفائها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600" y="2847600"/>
            <a:ext cx="360000" cy="483749"/>
          </a:xfrm>
          <a:prstGeom prst="rect">
            <a:avLst/>
          </a:prstGeom>
        </p:spPr>
      </p:pic>
      <p:cxnSp>
        <p:nvCxnSpPr>
          <p:cNvPr id="62" name="رابط مستقيم 6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05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صورة 6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3429001"/>
            <a:ext cx="1243236" cy="138620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63" name="صورة 6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826" y="3429001"/>
            <a:ext cx="1134279" cy="138556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50" name="مجموعة 49"/>
          <p:cNvGrpSpPr/>
          <p:nvPr/>
        </p:nvGrpSpPr>
        <p:grpSpPr>
          <a:xfrm>
            <a:off x="5580112" y="2852936"/>
            <a:ext cx="2486455" cy="392142"/>
            <a:chOff x="5613937" y="2785284"/>
            <a:chExt cx="2486455" cy="392142"/>
          </a:xfrm>
        </p:grpSpPr>
        <p:sp>
          <p:nvSpPr>
            <p:cNvPr id="51" name="مستطيل مستدير الزوايا 50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2" name="رابط مستقيم 51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مربع نص 53"/>
          <p:cNvSpPr txBox="1"/>
          <p:nvPr/>
        </p:nvSpPr>
        <p:spPr>
          <a:xfrm>
            <a:off x="4667099" y="4941168"/>
            <a:ext cx="4256733" cy="55399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تعطّل بعض البرامج وعدم استجابتها</a:t>
            </a:r>
            <a:b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500" dirty="0" smtClean="0">
                <a:latin typeface="GE SS TV Bold" pitchFamily="18" charset="-78"/>
                <a:ea typeface="GE SS TV Bold" pitchFamily="18" charset="-78"/>
                <a:cs typeface="+mj-cs"/>
              </a:rPr>
              <a:t>عند الضغط على لوحة المفاتيح أو نقر الفأرة</a:t>
            </a:r>
            <a:endParaRPr lang="ar-JO" sz="15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685014" y="2874422"/>
            <a:ext cx="234337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تعطّل بعض البرامج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600" y="2847600"/>
            <a:ext cx="360000" cy="487742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85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الثالثة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9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استخدام شبكة الانترنت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للتعرّف على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بعض البرامج الضّارة  بالحاسوب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غير الفيروسات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39" y="2132856"/>
            <a:ext cx="1506297" cy="999892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06903"/>
            <a:ext cx="937048" cy="314639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9083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43486"/>
            <a:ext cx="2447619" cy="2685714"/>
          </a:xfrm>
          <a:prstGeom prst="rect">
            <a:avLst/>
          </a:prstGeom>
        </p:spPr>
      </p:pic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472" y="2852936"/>
            <a:ext cx="3469357" cy="1200446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6688" y="3808758"/>
            <a:ext cx="1999528" cy="62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صورة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393305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788024" y="3379930"/>
            <a:ext cx="4104456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هي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طرق انتقال الفيروسات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كما يبيّنها الشكل (1-11)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580112" y="4405010"/>
            <a:ext cx="2486455" cy="392142"/>
            <a:chOff x="5613937" y="2785284"/>
            <a:chExt cx="2486455" cy="392142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4" name="رابط مستقيم 53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393305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40501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683444" y="3959187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أقراص مدمجة وذاكرة الفلاش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683444" y="443114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الاتصال بالحواسيب على الشبكة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7759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صورة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7" name="مستطيل 56"/>
          <p:cNvSpPr/>
          <p:nvPr/>
        </p:nvSpPr>
        <p:spPr>
          <a:xfrm>
            <a:off x="7452320" y="398004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088494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اعتمد على الصور أدناه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للتعرّف على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طرق أخرى لانتقال الفيروس</a:t>
            </a:r>
            <a:endParaRPr lang="ar-JO" sz="1600" b="1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57"/>
          <p:cNvSpPr/>
          <p:nvPr/>
        </p:nvSpPr>
        <p:spPr>
          <a:xfrm>
            <a:off x="6382290" y="398004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59" name="مستطيل 58"/>
          <p:cNvSpPr/>
          <p:nvPr/>
        </p:nvSpPr>
        <p:spPr>
          <a:xfrm>
            <a:off x="5307857" y="398004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0" name="مستطيل 59"/>
          <p:cNvSpPr/>
          <p:nvPr/>
        </p:nvSpPr>
        <p:spPr>
          <a:xfrm>
            <a:off x="7456137" y="4926954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1" name="مستطيل 60"/>
          <p:cNvSpPr/>
          <p:nvPr/>
        </p:nvSpPr>
        <p:spPr>
          <a:xfrm>
            <a:off x="6386107" y="4926954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2" name="مستطيل 61"/>
          <p:cNvSpPr/>
          <p:nvPr/>
        </p:nvSpPr>
        <p:spPr>
          <a:xfrm>
            <a:off x="5311674" y="4926954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pic>
        <p:nvPicPr>
          <p:cNvPr id="54" name="صورة 5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276872"/>
            <a:ext cx="1120561" cy="629375"/>
          </a:xfrm>
          <a:prstGeom prst="rect">
            <a:avLst/>
          </a:prstGeom>
        </p:spPr>
      </p:pic>
      <p:pic>
        <p:nvPicPr>
          <p:cNvPr id="65" name="صورة 6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591" y="4073668"/>
            <a:ext cx="751371" cy="709270"/>
          </a:xfrm>
          <a:prstGeom prst="rect">
            <a:avLst/>
          </a:prstGeom>
          <a:ln>
            <a:noFill/>
          </a:ln>
        </p:spPr>
      </p:pic>
      <p:pic>
        <p:nvPicPr>
          <p:cNvPr id="66" name="صورة 6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051277"/>
            <a:ext cx="724055" cy="742471"/>
          </a:xfrm>
          <a:prstGeom prst="rect">
            <a:avLst/>
          </a:prstGeom>
          <a:ln>
            <a:noFill/>
          </a:ln>
        </p:spPr>
      </p:pic>
      <p:pic>
        <p:nvPicPr>
          <p:cNvPr id="67" name="صورة 6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6945" y="5009772"/>
            <a:ext cx="734661" cy="627471"/>
          </a:xfrm>
          <a:prstGeom prst="rect">
            <a:avLst/>
          </a:prstGeom>
          <a:ln>
            <a:noFill/>
          </a:ln>
        </p:spPr>
      </p:pic>
      <p:grpSp>
        <p:nvGrpSpPr>
          <p:cNvPr id="68" name="مجموعة 67"/>
          <p:cNvGrpSpPr/>
          <p:nvPr/>
        </p:nvGrpSpPr>
        <p:grpSpPr>
          <a:xfrm>
            <a:off x="6410284" y="4035472"/>
            <a:ext cx="734661" cy="756408"/>
            <a:chOff x="0" y="0"/>
            <a:chExt cx="1312608" cy="1769807"/>
          </a:xfrm>
        </p:grpSpPr>
        <p:grpSp>
          <p:nvGrpSpPr>
            <p:cNvPr id="69" name="مجموعة 68"/>
            <p:cNvGrpSpPr/>
            <p:nvPr/>
          </p:nvGrpSpPr>
          <p:grpSpPr>
            <a:xfrm>
              <a:off x="88490" y="1789"/>
              <a:ext cx="1224118" cy="1660394"/>
              <a:chOff x="0" y="-101462"/>
              <a:chExt cx="1224383" cy="1660597"/>
            </a:xfrm>
          </p:grpSpPr>
          <p:pic>
            <p:nvPicPr>
              <p:cNvPr id="71" name="صورة 70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-101462"/>
                <a:ext cx="1135626" cy="1342103"/>
              </a:xfrm>
              <a:prstGeom prst="rect">
                <a:avLst/>
              </a:prstGeom>
              <a:ln>
                <a:noFill/>
              </a:ln>
            </p:spPr>
          </p:pic>
          <p:sp>
            <p:nvSpPr>
              <p:cNvPr id="72" name="مربع نص 6129"/>
              <p:cNvSpPr txBox="1"/>
              <p:nvPr/>
            </p:nvSpPr>
            <p:spPr>
              <a:xfrm>
                <a:off x="58993" y="1240642"/>
                <a:ext cx="1165390" cy="318493"/>
              </a:xfrm>
              <a:prstGeom prst="rect">
                <a:avLst/>
              </a:prstGeom>
              <a:noFill/>
              <a:ln w="6350">
                <a:noFill/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1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rtl="1">
                  <a:lnSpc>
                    <a:spcPct val="115000"/>
                  </a:lnSpc>
                  <a:spcAft>
                    <a:spcPts val="1000"/>
                  </a:spcAft>
                </a:pPr>
                <a:r>
                  <a:rPr lang="ar-JO" sz="1000" dirty="0">
                    <a:solidFill>
                      <a:schemeClr val="accent1">
                        <a:lumMod val="75000"/>
                      </a:schemeClr>
                    </a:solidFill>
                    <a:effectLst/>
                    <a:ea typeface="Calibri"/>
                    <a:cs typeface="Arabic Typesetting"/>
                  </a:rPr>
                  <a:t>نسخة غير أصلية</a:t>
                </a:r>
                <a:endParaRPr lang="en-US" sz="1000" dirty="0">
                  <a:solidFill>
                    <a:schemeClr val="accent1">
                      <a:lumMod val="75000"/>
                    </a:schemeClr>
                  </a:solidFill>
                  <a:effectLst/>
                  <a:ea typeface="Calibri"/>
                  <a:cs typeface="Arial"/>
                </a:endParaRPr>
              </a:p>
            </p:txBody>
          </p:sp>
        </p:grpSp>
        <p:sp>
          <p:nvSpPr>
            <p:cNvPr id="70" name="مستطيل 69"/>
            <p:cNvSpPr/>
            <p:nvPr/>
          </p:nvSpPr>
          <p:spPr>
            <a:xfrm>
              <a:off x="0" y="0"/>
              <a:ext cx="1312607" cy="1769807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1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ar-SA"/>
            </a:p>
          </p:txBody>
        </p:sp>
      </p:grpSp>
      <p:pic>
        <p:nvPicPr>
          <p:cNvPr id="4" name="صورة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916" y="5158683"/>
            <a:ext cx="635469" cy="411447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173" y="4926954"/>
            <a:ext cx="1438519" cy="789757"/>
          </a:xfrm>
          <a:prstGeom prst="rect">
            <a:avLst/>
          </a:prstGeom>
        </p:spPr>
      </p:pic>
      <p:cxnSp>
        <p:nvCxnSpPr>
          <p:cNvPr id="55" name="رابط مستقيم 54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606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مهما اختلفت الفيروسات ، هناك طريقة عامّة تسلكها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ولها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نفس المبدأ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تقريباً !!!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5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6" name="صورة 4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797674"/>
            <a:ext cx="1061494" cy="495364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6084168" y="529303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244164"/>
            <a:ext cx="1832908" cy="1832908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653" y="4249133"/>
            <a:ext cx="2258699" cy="404003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30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00" y="1700808"/>
            <a:ext cx="353058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4910249" y="2708920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1.</a:t>
            </a:r>
            <a:r>
              <a:rPr lang="ar-JO" sz="1400" dirty="0"/>
              <a:t> </a:t>
            </a:r>
            <a:r>
              <a:rPr lang="ar-JO" sz="1400" b="1" dirty="0"/>
              <a:t>يبدأ عمل الفيروس </a:t>
            </a:r>
            <a:r>
              <a:rPr lang="ar-JO" sz="1400" dirty="0"/>
              <a:t>عند بدء تشغيل البرامج</a:t>
            </a:r>
            <a:endParaRPr lang="en-US" sz="14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910249" y="2996952"/>
            <a:ext cx="383821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2.</a:t>
            </a:r>
            <a:r>
              <a:rPr lang="ar-JO" sz="1400" dirty="0"/>
              <a:t> </a:t>
            </a:r>
            <a:r>
              <a:rPr lang="ar-JO" sz="1400" b="1" dirty="0" smtClean="0"/>
              <a:t>يُحدث </a:t>
            </a:r>
            <a:r>
              <a:rPr lang="ar-JO" sz="1400" b="1" dirty="0"/>
              <a:t>خلل في البرامج المصابة</a:t>
            </a:r>
            <a:r>
              <a:rPr lang="ar-JO" sz="1400" dirty="0"/>
              <a:t> لتصبح غير قادرة على القيام </a:t>
            </a:r>
            <a:r>
              <a:rPr lang="ar-JO" sz="1400" dirty="0" smtClean="0"/>
              <a:t/>
            </a:r>
            <a:br>
              <a:rPr lang="ar-JO" sz="1400" dirty="0" smtClean="0"/>
            </a:br>
            <a:r>
              <a:rPr lang="ar-JO" sz="1400" dirty="0" smtClean="0"/>
              <a:t>       بوظيفتها.</a:t>
            </a:r>
            <a:endParaRPr lang="en-US" sz="1400" dirty="0"/>
          </a:p>
        </p:txBody>
      </p:sp>
      <p:sp>
        <p:nvSpPr>
          <p:cNvPr id="51" name="مربع نص 50"/>
          <p:cNvSpPr txBox="1"/>
          <p:nvPr/>
        </p:nvSpPr>
        <p:spPr>
          <a:xfrm>
            <a:off x="4611011" y="3501008"/>
            <a:ext cx="4137453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3.</a:t>
            </a:r>
            <a:r>
              <a:rPr lang="ar-JO" sz="1400" dirty="0"/>
              <a:t> </a:t>
            </a:r>
            <a:r>
              <a:rPr lang="ar-JO" sz="1400" b="1" dirty="0"/>
              <a:t>تنسخ نفسها </a:t>
            </a:r>
            <a:r>
              <a:rPr lang="ar-JO" sz="1400" dirty="0"/>
              <a:t>بشكل سريع إلى وحدة </a:t>
            </a:r>
            <a:r>
              <a:rPr lang="ar-JO" sz="1400" dirty="0" smtClean="0"/>
              <a:t>التخزين فتنتقل من حاسوب </a:t>
            </a:r>
            <a:br>
              <a:rPr lang="ar-JO" sz="1400" dirty="0" smtClean="0"/>
            </a:br>
            <a:r>
              <a:rPr lang="ar-JO" sz="1400" dirty="0" smtClean="0"/>
              <a:t>       إلى آخر عبر وسائط التخزين المختلفة.</a:t>
            </a:r>
            <a:endParaRPr lang="en-US" sz="14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394" y="4221088"/>
            <a:ext cx="936104" cy="936104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82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الرابعة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961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4234935"/>
            <a:ext cx="388843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000" dirty="0" smtClean="0">
                <a:latin typeface="Adobe Arabic" pitchFamily="18" charset="-78"/>
                <a:ea typeface="GE SS TV Bold" pitchFamily="18" charset="-78"/>
                <a:cs typeface="Adobe Arabic" pitchFamily="18" charset="-78"/>
              </a:rPr>
              <a:t>درهم وقاية خيرٌ من قنطار علاج</a:t>
            </a:r>
            <a:endParaRPr lang="ar-JO" sz="2000" dirty="0">
              <a:latin typeface="Adobe Arabic" pitchFamily="18" charset="-78"/>
              <a:ea typeface="GE SS TV Bold" pitchFamily="18" charset="-78"/>
              <a:cs typeface="Adobe Arabic" pitchFamily="18" charset="-78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104" y="2264210"/>
            <a:ext cx="1838335" cy="1711778"/>
          </a:xfrm>
          <a:prstGeom prst="rect">
            <a:avLst/>
          </a:prstGeom>
        </p:spPr>
      </p:pic>
      <p:sp>
        <p:nvSpPr>
          <p:cNvPr id="11" name="وسيلة شرح بيضاوية 10"/>
          <p:cNvSpPr/>
          <p:nvPr/>
        </p:nvSpPr>
        <p:spPr>
          <a:xfrm>
            <a:off x="6155588" y="2204864"/>
            <a:ext cx="936691" cy="588726"/>
          </a:xfrm>
          <a:prstGeom prst="wedgeEllipseCallout">
            <a:avLst>
              <a:gd name="adj1" fmla="val 61010"/>
              <a:gd name="adj2" fmla="val 74142"/>
            </a:avLst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3" name="مربع نص 12"/>
          <p:cNvSpPr txBox="1"/>
          <p:nvPr/>
        </p:nvSpPr>
        <p:spPr>
          <a:xfrm>
            <a:off x="6105572" y="2345338"/>
            <a:ext cx="105871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/>
              <a:t>مثل شعبي</a:t>
            </a:r>
            <a:endParaRPr lang="ar-JO" sz="1400" b="1" dirty="0"/>
          </a:p>
        </p:txBody>
      </p:sp>
      <p:pic>
        <p:nvPicPr>
          <p:cNvPr id="16" name="صورة 1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150" y="3861048"/>
            <a:ext cx="1005002" cy="1005002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5771740" y="4573489"/>
            <a:ext cx="204062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13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661170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نصائح وإرشادات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للوقاية من إصابة الحاسوب بالفيروسات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544234"/>
            <a:ext cx="1061494" cy="495364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6228184" y="5039598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597" y="2132856"/>
            <a:ext cx="1224723" cy="1164638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584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صورة 5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مستطيل مستدير الزوايا 68"/>
          <p:cNvSpPr/>
          <p:nvPr/>
        </p:nvSpPr>
        <p:spPr>
          <a:xfrm>
            <a:off x="5556248" y="3284984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780928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استخدام برامج مضادة للفيروسات وتحديثها باستمرار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387372" y="4941168"/>
            <a:ext cx="2824205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ابحث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 عن برامج أخرى مضادة للفيروسات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70" name="رابط مستقيم 69"/>
          <p:cNvCxnSpPr/>
          <p:nvPr/>
        </p:nvCxnSpPr>
        <p:spPr>
          <a:xfrm flipH="1">
            <a:off x="5710503" y="4613956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صورة 5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1422" y="3429000"/>
            <a:ext cx="1988185" cy="958215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143" y="4797152"/>
            <a:ext cx="719985" cy="525888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4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مستطيل مستدير الزوايا 68"/>
          <p:cNvSpPr/>
          <p:nvPr/>
        </p:nvSpPr>
        <p:spPr>
          <a:xfrm>
            <a:off x="5556248" y="3284984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780928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عدم فتح رسالة إلكترونية مجهولة المصدر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70" name="رابط مستقيم 69"/>
          <p:cNvCxnSpPr/>
          <p:nvPr/>
        </p:nvCxnSpPr>
        <p:spPr>
          <a:xfrm flipH="1">
            <a:off x="5710503" y="4613956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854" y="3391743"/>
            <a:ext cx="1089450" cy="1074423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502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308810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 smtClean="0">
                <a:latin typeface="Arial"/>
                <a:cs typeface="Arial"/>
              </a:rPr>
              <a:t>☼</a:t>
            </a:r>
            <a:r>
              <a:rPr lang="ar-JO" sz="2000" dirty="0" smtClean="0"/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يُعرّف الطالب مفهوم </a:t>
            </a:r>
            <a:r>
              <a:rPr lang="ar-JO" sz="20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فيروسات الحاسوب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.</a:t>
            </a: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636912"/>
            <a:ext cx="345638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يُميّز أعراض إصابة الحاسوب 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بالفيروس.</a:t>
            </a:r>
            <a:endParaRPr lang="ar-JO" sz="2000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56882"/>
            <a:ext cx="35283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يذكر طرق انتقال 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الفيروس.</a:t>
            </a:r>
            <a:endParaRPr lang="ar-JO" sz="2000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683568" y="3284984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يذكر مبدأ عمل الفيروس.</a:t>
            </a:r>
          </a:p>
        </p:txBody>
      </p:sp>
      <p:sp>
        <p:nvSpPr>
          <p:cNvPr id="52" name="مربع نص 51"/>
          <p:cNvSpPr txBox="1"/>
          <p:nvPr/>
        </p:nvSpPr>
        <p:spPr>
          <a:xfrm>
            <a:off x="683568" y="3604954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يذكر طرق حماية الحاسوب من الفيروسات.</a:t>
            </a: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27" y="4365104"/>
            <a:ext cx="2333961" cy="1627947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مستطيل مستدير الزوايا 68"/>
          <p:cNvSpPr/>
          <p:nvPr/>
        </p:nvSpPr>
        <p:spPr>
          <a:xfrm>
            <a:off x="5556248" y="3284984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780928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عدم استخدام أقراص مدمجة أو فلاشة قبل فحصها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70" name="رابط مستقيم 69"/>
          <p:cNvCxnSpPr/>
          <p:nvPr/>
        </p:nvCxnSpPr>
        <p:spPr>
          <a:xfrm flipH="1">
            <a:off x="5710503" y="4613956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811" y="3429000"/>
            <a:ext cx="1874205" cy="1052667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74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9" name="مستطيل مستدير الزوايا 68"/>
          <p:cNvSpPr/>
          <p:nvPr/>
        </p:nvSpPr>
        <p:spPr>
          <a:xfrm>
            <a:off x="5556248" y="3284984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2780928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عدم الدخول إلى مواقع الانترنت غير الموثوقة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70" name="رابط مستقيم 69"/>
          <p:cNvCxnSpPr/>
          <p:nvPr/>
        </p:nvCxnSpPr>
        <p:spPr>
          <a:xfrm flipH="1">
            <a:off x="5710503" y="4613956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9030" y="3501008"/>
            <a:ext cx="1839314" cy="1003001"/>
          </a:xfrm>
          <a:prstGeom prst="rect">
            <a:avLst/>
          </a:prstGeom>
        </p:spPr>
      </p:pic>
      <p:sp>
        <p:nvSpPr>
          <p:cNvPr id="47" name="مربع نص 46"/>
          <p:cNvSpPr txBox="1"/>
          <p:nvPr/>
        </p:nvSpPr>
        <p:spPr>
          <a:xfrm>
            <a:off x="5387372" y="4941168"/>
            <a:ext cx="2824205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لا تقم </a:t>
            </a:r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بتحميل الملفات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والبرامج دون التأكد من خلوّها من الفيروسات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262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50" y="1700808"/>
            <a:ext cx="351814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استخدام شبكة الانترنت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للتعرّف على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برامج مضادّة للفيروسات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غير الواردة في الدرس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039" y="2132856"/>
            <a:ext cx="1506297" cy="999892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506903"/>
            <a:ext cx="937048" cy="314639"/>
          </a:xfrm>
          <a:prstGeom prst="rect">
            <a:avLst/>
          </a:prstGeom>
        </p:spPr>
      </p:pic>
      <p:pic>
        <p:nvPicPr>
          <p:cNvPr id="16" name="صورة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37" y="4077072"/>
            <a:ext cx="1564520" cy="1564520"/>
          </a:xfrm>
          <a:prstGeom prst="rect">
            <a:avLst/>
          </a:prstGeom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5847" y="5419401"/>
            <a:ext cx="1354955" cy="372613"/>
          </a:xfrm>
          <a:prstGeom prst="rect">
            <a:avLst/>
          </a:prstGeom>
        </p:spPr>
      </p:pic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318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7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549842" y="291597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عدم قدرة الحاسوب على تخزين البرامج دون سببٍ ظاهر.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5158021" y="3290208"/>
            <a:ext cx="3129516" cy="3548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7" name="مربع نص 56"/>
          <p:cNvSpPr txBox="1"/>
          <p:nvPr/>
        </p:nvSpPr>
        <p:spPr>
          <a:xfrm>
            <a:off x="5199394" y="3321422"/>
            <a:ext cx="3095667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بسبب تعرّض الحاسوب للإصابة بفيروس.</a:t>
            </a:r>
          </a:p>
        </p:txBody>
      </p:sp>
      <p:sp>
        <p:nvSpPr>
          <p:cNvPr id="64" name="مربع نص 63"/>
          <p:cNvSpPr txBox="1"/>
          <p:nvPr/>
        </p:nvSpPr>
        <p:spPr>
          <a:xfrm>
            <a:off x="4557702" y="4005064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يجب عدم فتح رسالة إلكترونية مجهولة المصدر.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6" name="مستطيل مستدير الزوايا 65"/>
          <p:cNvSpPr/>
          <p:nvPr/>
        </p:nvSpPr>
        <p:spPr>
          <a:xfrm>
            <a:off x="5158022" y="4370328"/>
            <a:ext cx="3137040" cy="35481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5" name="مربع نص 64"/>
          <p:cNvSpPr txBox="1"/>
          <p:nvPr/>
        </p:nvSpPr>
        <p:spPr>
          <a:xfrm>
            <a:off x="5178708" y="4401542"/>
            <a:ext cx="3095667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لاحتمالية احتوائها على مرفقات خطيرة محمّلة بالفيروس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cxnSp>
        <p:nvCxnSpPr>
          <p:cNvPr id="67" name="رابط مستقيم 66"/>
          <p:cNvCxnSpPr/>
          <p:nvPr/>
        </p:nvCxnSpPr>
        <p:spPr>
          <a:xfrm flipH="1">
            <a:off x="5178708" y="4781672"/>
            <a:ext cx="30956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رابط مستقيم 67"/>
          <p:cNvCxnSpPr/>
          <p:nvPr/>
        </p:nvCxnSpPr>
        <p:spPr>
          <a:xfrm flipH="1">
            <a:off x="5190236" y="3692243"/>
            <a:ext cx="309566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549842" y="291597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الارتباط بالبرامج بحيث يبدأ العمل عند تشغيل البرنامج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مبدأ عمل الفيروس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4557702" y="314096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تغيير برامج الحاسوب وإحداث خلل فيها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4557702" y="3356992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الانتشار السريع بنسخ نفسها ذاتياً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569170" y="4932202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عدم القدرة على تخزين البرامج دون سببٍ ظاهر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569170" y="4386590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أعراض وجود الفيروس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577030" y="5157192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تغير أحجام بعض البرامج والملفات أو اختفائها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231" y="4102580"/>
            <a:ext cx="587249" cy="536035"/>
          </a:xfrm>
          <a:prstGeom prst="rect">
            <a:avLst/>
          </a:prstGeom>
        </p:spPr>
      </p:pic>
      <p:sp>
        <p:nvSpPr>
          <p:cNvPr id="54" name="مربع نص 53"/>
          <p:cNvSpPr txBox="1"/>
          <p:nvPr/>
        </p:nvSpPr>
        <p:spPr>
          <a:xfrm>
            <a:off x="4577030" y="5373216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تعطّل بعض البرامج عن العمل وعدم استجابتها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87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صورة 5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549842" y="291597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فتح رسالة بريد إلكتروني مهما كان مصدرها.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549842" y="2370366"/>
            <a:ext cx="383858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الرابع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4557702" y="3193231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تحديث برنامج مضادّ الفيروسات على الحاسوب.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4557702" y="3808785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التخلّص من جهاز الحاسوب عند إصابته بالفيروسات.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4557702" y="3501008"/>
            <a:ext cx="3974738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استخدام نسخة من برامج الألعاب غير الأصلية.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7" name="مستطيل مستدير الزوايا 56"/>
          <p:cNvSpPr/>
          <p:nvPr/>
        </p:nvSpPr>
        <p:spPr>
          <a:xfrm>
            <a:off x="4766623" y="2915977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ستطيل مستدير الزوايا 58"/>
          <p:cNvSpPr/>
          <p:nvPr/>
        </p:nvSpPr>
        <p:spPr>
          <a:xfrm>
            <a:off x="4766622" y="3225333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0" name="مستطيل مستدير الزوايا 59"/>
          <p:cNvSpPr/>
          <p:nvPr/>
        </p:nvSpPr>
        <p:spPr>
          <a:xfrm>
            <a:off x="4766621" y="3533110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1" name="مستطيل مستدير الزوايا 60"/>
          <p:cNvSpPr/>
          <p:nvPr/>
        </p:nvSpPr>
        <p:spPr>
          <a:xfrm>
            <a:off x="4766623" y="3846701"/>
            <a:ext cx="391397" cy="2756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15" y="2935014"/>
            <a:ext cx="215252" cy="237600"/>
          </a:xfrm>
          <a:prstGeom prst="rect">
            <a:avLst/>
          </a:prstGeom>
        </p:spPr>
      </p:pic>
      <p:pic>
        <p:nvPicPr>
          <p:cNvPr id="62" name="صورة 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675" y="3552147"/>
            <a:ext cx="215252" cy="237600"/>
          </a:xfrm>
          <a:prstGeom prst="rect">
            <a:avLst/>
          </a:prstGeom>
        </p:spPr>
      </p:pic>
      <p:pic>
        <p:nvPicPr>
          <p:cNvPr id="63" name="صورة 6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215" y="3850260"/>
            <a:ext cx="215252" cy="237600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0710" y="3251974"/>
            <a:ext cx="237600" cy="235099"/>
          </a:xfrm>
          <a:prstGeom prst="rect">
            <a:avLst/>
          </a:prstGeom>
        </p:spPr>
      </p:pic>
      <p:pic>
        <p:nvPicPr>
          <p:cNvPr id="65" name="صورة 6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932040" y="5076452"/>
            <a:ext cx="927598" cy="927598"/>
          </a:xfrm>
          <a:prstGeom prst="rect">
            <a:avLst/>
          </a:prstGeom>
        </p:spPr>
      </p:pic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8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الأولى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1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برامج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منها ما هو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مُفيد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ومنها ما هو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ضارّ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!!!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235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كيف نُميّز بين </a:t>
            </a:r>
            <a:r>
              <a:rPr lang="ar-JO" sz="1600" b="1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البرامج المفيدة 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و</a:t>
            </a:r>
            <a:r>
              <a:rPr lang="ar-JO" sz="1600" b="1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b="1" dirty="0" smtClean="0">
                <a:solidFill>
                  <a:srgbClr val="FF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البرامج </a:t>
            </a:r>
            <a:r>
              <a:rPr lang="ar-JO" sz="1600" b="1" dirty="0">
                <a:solidFill>
                  <a:srgbClr val="FF0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الضّارة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568308"/>
            <a:ext cx="1120561" cy="629375"/>
          </a:xfrm>
          <a:prstGeom prst="rect">
            <a:avLst/>
          </a:prstGeom>
        </p:spPr>
      </p:pic>
      <p:sp>
        <p:nvSpPr>
          <p:cNvPr id="4" name="دمعة 3"/>
          <p:cNvSpPr/>
          <p:nvPr/>
        </p:nvSpPr>
        <p:spPr>
          <a:xfrm>
            <a:off x="6902149" y="3933056"/>
            <a:ext cx="956325" cy="792088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7" name="دمعة 46"/>
          <p:cNvSpPr/>
          <p:nvPr/>
        </p:nvSpPr>
        <p:spPr>
          <a:xfrm flipH="1">
            <a:off x="5906704" y="3933056"/>
            <a:ext cx="918280" cy="792088"/>
          </a:xfrm>
          <a:prstGeom prst="teardrop">
            <a:avLst/>
          </a:prstGeom>
          <a:effectLst>
            <a:glow rad="63500">
              <a:schemeClr val="accent2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967319" y="4077072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البرامج المفيدة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943323" y="4077071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البرامج الضّارة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6931823" y="5096797"/>
            <a:ext cx="2176681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>
                <a:cs typeface="+mj-cs"/>
              </a:rPr>
              <a:t>وهي البرامج </a:t>
            </a:r>
            <a:r>
              <a:rPr lang="ar-JO" sz="1400" b="1" dirty="0">
                <a:cs typeface="+mj-cs"/>
              </a:rPr>
              <a:t>الظاهرة</a:t>
            </a:r>
            <a:r>
              <a:rPr lang="ar-JO" sz="1400" dirty="0">
                <a:cs typeface="+mj-cs"/>
              </a:rPr>
              <a:t> لنا كمستخدمين في أعمالنا ونحتاجها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611011" y="5096797"/>
            <a:ext cx="226524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/>
              <a:t>وهي البرامج </a:t>
            </a:r>
            <a:r>
              <a:rPr lang="ar-JO" sz="1400" b="1" dirty="0"/>
              <a:t>المخفية</a:t>
            </a:r>
            <a:r>
              <a:rPr lang="ar-JO" sz="1400" dirty="0"/>
              <a:t> </a:t>
            </a:r>
            <a:r>
              <a:rPr lang="ar-JO" sz="1400" dirty="0" smtClean="0"/>
              <a:t/>
            </a:r>
            <a:br>
              <a:rPr lang="ar-JO" sz="1400" dirty="0" smtClean="0"/>
            </a:br>
            <a:r>
              <a:rPr lang="ar-JO" sz="1400" dirty="0" smtClean="0"/>
              <a:t>تدخل </a:t>
            </a:r>
            <a:r>
              <a:rPr lang="ar-JO" sz="1400" dirty="0"/>
              <a:t>الحاسوب عنوة عنا ودون علمنا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6" name="شكل حر 15"/>
          <p:cNvSpPr/>
          <p:nvPr/>
        </p:nvSpPr>
        <p:spPr>
          <a:xfrm>
            <a:off x="7351309" y="4800600"/>
            <a:ext cx="625628" cy="252663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2" name="شكل حر 51"/>
          <p:cNvSpPr/>
          <p:nvPr/>
        </p:nvSpPr>
        <p:spPr>
          <a:xfrm flipH="1">
            <a:off x="5683443" y="4826668"/>
            <a:ext cx="658247" cy="226595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4" name="رابط مستقيم 53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585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16" grpId="0" animBg="1"/>
      <p:bldP spid="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صورة 4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حلّ النشاط (1-4)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معلومات أساسية عن </a:t>
            </a:r>
            <a:r>
              <a:rPr lang="ar-JO" sz="16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الفيروسات الحيّة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63" y="2161930"/>
            <a:ext cx="1358365" cy="1282672"/>
          </a:xfrm>
          <a:prstGeom prst="rect">
            <a:avLst/>
          </a:prstGeom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01788"/>
            <a:ext cx="1061494" cy="495364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6228184" y="4797152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184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صورة 6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57" name="مجموعة 56"/>
          <p:cNvGrpSpPr/>
          <p:nvPr/>
        </p:nvGrpSpPr>
        <p:grpSpPr>
          <a:xfrm>
            <a:off x="4932041" y="2438164"/>
            <a:ext cx="3838216" cy="1422886"/>
            <a:chOff x="5613937" y="2785284"/>
            <a:chExt cx="2486455" cy="370810"/>
          </a:xfrm>
        </p:grpSpPr>
        <p:sp>
          <p:nvSpPr>
            <p:cNvPr id="58" name="مستطيل مستدير الزوايا 57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9" name="رابط مستقيم 58"/>
            <p:cNvCxnSpPr/>
            <p:nvPr/>
          </p:nvCxnSpPr>
          <p:spPr>
            <a:xfrm flipH="1">
              <a:off x="5760330" y="3156094"/>
              <a:ext cx="2232649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4932040" y="2636912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◄ </a:t>
            </a:r>
            <a:r>
              <a:rPr lang="ar-JO" sz="1400" b="1" dirty="0" smtClean="0"/>
              <a:t>هي</a:t>
            </a:r>
            <a:r>
              <a:rPr lang="ar-JO" sz="1400" dirty="0" smtClean="0"/>
              <a:t> جسيمات صغيرة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932040" y="2852936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◄ خلقها</a:t>
            </a:r>
            <a:r>
              <a:rPr lang="ar-JO" sz="1400" dirty="0" smtClean="0"/>
              <a:t> الله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4932040" y="3068960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◄ تقوم بمهاجمة </a:t>
            </a:r>
            <a:r>
              <a:rPr lang="ar-JO" sz="1400" dirty="0"/>
              <a:t>جسم الإنسان وأعضاؤه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6" name="مربع نص 55"/>
          <p:cNvSpPr txBox="1"/>
          <p:nvPr/>
        </p:nvSpPr>
        <p:spPr>
          <a:xfrm>
            <a:off x="4667100" y="3284984"/>
            <a:ext cx="4103156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◄ تؤثر في </a:t>
            </a:r>
            <a:r>
              <a:rPr lang="ar-JO" sz="1400" dirty="0"/>
              <a:t>أداء الشخص بسبب الخلل الذي </a:t>
            </a:r>
            <a:r>
              <a:rPr lang="ar-JO" sz="1400" dirty="0" smtClean="0"/>
              <a:t>أحدثته </a:t>
            </a:r>
            <a:r>
              <a:rPr lang="ar-JO" sz="1400" dirty="0"/>
              <a:t>في جسمه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4707755" y="4437112"/>
            <a:ext cx="4062499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/>
              <a:t>من خلال هذه المعلومات حول الفيروسات الحيّة</a:t>
            </a:r>
            <a:br>
              <a:rPr lang="ar-JO" sz="1300" dirty="0" smtClean="0"/>
            </a:br>
            <a:r>
              <a:rPr lang="ar-JO" sz="1300" dirty="0" smtClean="0"/>
              <a:t>يجب أن تكون قادراً على إعطاء التعريف الصحيح لفيروسات الحاسوب ...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533" y="4960332"/>
            <a:ext cx="1150771" cy="1150771"/>
          </a:xfrm>
          <a:prstGeom prst="rect">
            <a:avLst/>
          </a:prstGeom>
        </p:spPr>
      </p:pic>
      <p:sp>
        <p:nvSpPr>
          <p:cNvPr id="2" name="شكل حر 1"/>
          <p:cNvSpPr/>
          <p:nvPr/>
        </p:nvSpPr>
        <p:spPr>
          <a:xfrm>
            <a:off x="6739653" y="3910263"/>
            <a:ext cx="1201189" cy="529390"/>
          </a:xfrm>
          <a:custGeom>
            <a:avLst/>
            <a:gdLst>
              <a:gd name="connsiteX0" fmla="*/ 190536 w 1201189"/>
              <a:gd name="connsiteY0" fmla="*/ 0 h 529390"/>
              <a:gd name="connsiteX1" fmla="*/ 46158 w 1201189"/>
              <a:gd name="connsiteY1" fmla="*/ 264695 h 529390"/>
              <a:gd name="connsiteX2" fmla="*/ 900400 w 1201189"/>
              <a:gd name="connsiteY2" fmla="*/ 336884 h 529390"/>
              <a:gd name="connsiteX3" fmla="*/ 1201189 w 1201189"/>
              <a:gd name="connsiteY3" fmla="*/ 529390 h 5293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1189" h="529390">
                <a:moveTo>
                  <a:pt x="190536" y="0"/>
                </a:moveTo>
                <a:cubicBezTo>
                  <a:pt x="59191" y="104274"/>
                  <a:pt x="-72153" y="208548"/>
                  <a:pt x="46158" y="264695"/>
                </a:cubicBezTo>
                <a:cubicBezTo>
                  <a:pt x="164469" y="320842"/>
                  <a:pt x="707895" y="292768"/>
                  <a:pt x="900400" y="336884"/>
                </a:cubicBezTo>
                <a:cubicBezTo>
                  <a:pt x="1092905" y="381000"/>
                  <a:pt x="1147047" y="455195"/>
                  <a:pt x="1201189" y="529390"/>
                </a:cubicBezTo>
              </a:path>
            </a:pathLst>
          </a:custGeom>
          <a:ln>
            <a:headEnd type="none" w="med" len="med"/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22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8"/>
            <a:ext cx="3136721" cy="10977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423326" y="4985120"/>
            <a:ext cx="274907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بفيروس الحاسوب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؟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8" name="رابط مستقيم 4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مربع نص 48"/>
          <p:cNvSpPr txBox="1"/>
          <p:nvPr/>
        </p:nvSpPr>
        <p:spPr>
          <a:xfrm>
            <a:off x="5251703" y="3932869"/>
            <a:ext cx="3136721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هو برنامــج حاسوبي يُعـدّه شخص ما بهـدف إحـــداث أضرار في مكوّنات الحاسوب المادية أو حذف برامجه أو تخزينها دون علـم المستخدم ممّا يؤدي إلى تغييــــر طريقة عمل الحاسوب.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0" name="صورة 4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75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1210</TotalTime>
  <Words>995</Words>
  <Application>Microsoft Office PowerPoint</Application>
  <PresentationFormat>عرض على الشاشة (3:4)‏</PresentationFormat>
  <Paragraphs>376</Paragraphs>
  <Slides>37</Slides>
  <Notes>22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37</vt:i4>
      </vt:variant>
    </vt:vector>
  </HeadingPairs>
  <TitlesOfParts>
    <vt:vector size="45" baseType="lpstr">
      <vt:lpstr>Arial</vt:lpstr>
      <vt:lpstr>Times New Roman</vt:lpstr>
      <vt:lpstr>Calibri</vt:lpstr>
      <vt:lpstr>Arabic Typesetting</vt:lpstr>
      <vt:lpstr>GE SS TV Bold</vt:lpstr>
      <vt:lpstr>DecoType Thuluth</vt:lpstr>
      <vt:lpstr>Adobe Arabic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127</cp:revision>
  <dcterms:created xsi:type="dcterms:W3CDTF">2020-03-23T07:50:42Z</dcterms:created>
  <dcterms:modified xsi:type="dcterms:W3CDTF">2020-08-25T08:11:24Z</dcterms:modified>
</cp:coreProperties>
</file>