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embedTrueTypeFonts="1" saveSubsetFonts="1">
  <p:sldMasterIdLst>
    <p:sldMasterId id="2147483648" r:id="rId1"/>
  </p:sldMasterIdLst>
  <p:notesMasterIdLst>
    <p:notesMasterId r:id="rId36"/>
  </p:notesMasterIdLst>
  <p:sldIdLst>
    <p:sldId id="290" r:id="rId2"/>
    <p:sldId id="258" r:id="rId3"/>
    <p:sldId id="259" r:id="rId4"/>
    <p:sldId id="28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9" r:id="rId33"/>
    <p:sldId id="287" r:id="rId34"/>
    <p:sldId id="257" r:id="rId35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DecoType Thuluth" panose="02010000000000000000" pitchFamily="2" charset="-78"/>
      <p:regular r:id="rId41"/>
    </p:embeddedFont>
    <p:embeddedFont>
      <p:font typeface="bader_al gordabia" panose="00000700000000000000" pitchFamily="2" charset="-78"/>
      <p:boldItalic r:id="rId42"/>
    </p:embeddedFont>
  </p:embeddedFontLst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8000"/>
    <a:srgbClr val="FFB13F"/>
    <a:srgbClr val="FF9900"/>
    <a:srgbClr val="DCA24C"/>
    <a:srgbClr val="A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63" d="100"/>
          <a:sy n="63" d="100"/>
        </p:scale>
        <p:origin x="-883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2.fntdata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97763F4F-6E0A-446E-8691-510891945714}" type="datetimeFigureOut">
              <a:rPr lang="ar-JO" smtClean="0"/>
              <a:t>16/12/1441</a:t>
            </a:fld>
            <a:endParaRPr lang="ar-JO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JO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JO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JO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BDB7879-4F4A-48B2-A0A9-294E80673D0E}" type="slidenum">
              <a:rPr lang="ar-JO" smtClean="0"/>
              <a:t>‹#›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4321127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24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27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28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29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33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9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10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11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12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13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15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JO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7879-4F4A-48B2-A0A9-294E80673D0E}" type="slidenum">
              <a:rPr lang="ar-JO" smtClean="0"/>
              <a:t>16</a:t>
            </a:fld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2948675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16/12/1441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3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png"/><Relationship Id="rId9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33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4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29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3" name="مستطيل مستدير الزوايا 2"/>
          <p:cNvSpPr/>
          <p:nvPr/>
        </p:nvSpPr>
        <p:spPr>
          <a:xfrm>
            <a:off x="5251703" y="3861048"/>
            <a:ext cx="3136721" cy="8640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6" name="رابط مستقيم 5"/>
          <p:cNvCxnSpPr/>
          <p:nvPr/>
        </p:nvCxnSpPr>
        <p:spPr>
          <a:xfrm flipH="1">
            <a:off x="5364088" y="4770000"/>
            <a:ext cx="28803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المقصود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بالحاسوب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؟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5251703" y="3914472"/>
            <a:ext cx="3136721" cy="73866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هو جهاز إلكتروني يتكوّن من مجموعة من المعدّات المتصلة بعضها مع بعض ، تؤدي كل منها وظيفــة معينة وتعمل فيما بينها بتكامـل من خلال البرامـــج.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635750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مستطيل مستدير الزوايا 50"/>
          <p:cNvSpPr/>
          <p:nvPr/>
        </p:nvSpPr>
        <p:spPr>
          <a:xfrm>
            <a:off x="5251703" y="3861048"/>
            <a:ext cx="3136721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كيف نميّز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بين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المعدّات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و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البرمجيات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7043288" y="4293096"/>
            <a:ext cx="141714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الأجزاء التي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يُمكن رؤيتها ولمسها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8" name="مربع نص 47"/>
          <p:cNvSpPr txBox="1"/>
          <p:nvPr/>
        </p:nvSpPr>
        <p:spPr>
          <a:xfrm>
            <a:off x="5524953" y="4293096"/>
            <a:ext cx="848077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عكس ذلك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7308304" y="3918418"/>
            <a:ext cx="848077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b="1" dirty="0" smtClean="0">
                <a:solidFill>
                  <a:srgbClr val="00B050"/>
                </a:solidFill>
                <a:latin typeface="GE SS TV Bold" pitchFamily="18" charset="-78"/>
                <a:ea typeface="GE SS TV Bold" pitchFamily="18" charset="-78"/>
                <a:cs typeface="bader_al gordabia" panose="00000700000000000000" pitchFamily="2" charset="-78"/>
              </a:rPr>
              <a:t>المعدّات</a:t>
            </a:r>
            <a:endParaRPr lang="ar-JO" b="1" dirty="0">
              <a:solidFill>
                <a:srgbClr val="00B050"/>
              </a:solidFill>
              <a:latin typeface="GE SS TV Bold" pitchFamily="18" charset="-78"/>
              <a:ea typeface="GE SS TV Bold" pitchFamily="18" charset="-78"/>
              <a:cs typeface="bader_al gordabia" panose="00000700000000000000" pitchFamily="2" charset="-78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5390565" y="3907265"/>
            <a:ext cx="1116854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b="1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bader_al gordabia" panose="00000700000000000000" pitchFamily="2" charset="-78"/>
              </a:rPr>
              <a:t>البرمجيات</a:t>
            </a:r>
            <a:endParaRPr lang="ar-JO" b="1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bader_al gordabia" panose="00000700000000000000" pitchFamily="2" charset="-78"/>
            </a:endParaRPr>
          </a:p>
        </p:txBody>
      </p:sp>
      <p:cxnSp>
        <p:nvCxnSpPr>
          <p:cNvPr id="8" name="رابط مستقيم 7"/>
          <p:cNvCxnSpPr/>
          <p:nvPr/>
        </p:nvCxnSpPr>
        <p:spPr>
          <a:xfrm>
            <a:off x="5464880" y="4221088"/>
            <a:ext cx="26915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رابط مستقيم 51"/>
          <p:cNvCxnSpPr/>
          <p:nvPr/>
        </p:nvCxnSpPr>
        <p:spPr>
          <a:xfrm flipH="1">
            <a:off x="5400000" y="4985120"/>
            <a:ext cx="2808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مربع نص 52"/>
          <p:cNvSpPr txBox="1"/>
          <p:nvPr/>
        </p:nvSpPr>
        <p:spPr>
          <a:xfrm>
            <a:off x="4806822" y="5373216"/>
            <a:ext cx="287231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هل تُعتبر الأجزاء الظاهرة في الشكل المجاور </a:t>
            </a: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معدّات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أم </a:t>
            </a:r>
            <a:r>
              <a:rPr lang="ar-JO" sz="1400" b="1" dirty="0">
                <a:latin typeface="GE SS TV Bold" pitchFamily="18" charset="-78"/>
                <a:ea typeface="GE SS TV Bold" pitchFamily="18" charset="-78"/>
                <a:cs typeface="+mj-cs"/>
              </a:rPr>
              <a:t>برمجيات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؟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4" name="شكل حر 53"/>
          <p:cNvSpPr/>
          <p:nvPr/>
        </p:nvSpPr>
        <p:spPr>
          <a:xfrm>
            <a:off x="6728833" y="5029200"/>
            <a:ext cx="986877" cy="469232"/>
          </a:xfrm>
          <a:custGeom>
            <a:avLst/>
            <a:gdLst>
              <a:gd name="connsiteX0" fmla="*/ 81041 w 986877"/>
              <a:gd name="connsiteY0" fmla="*/ 0 h 469232"/>
              <a:gd name="connsiteX1" fmla="*/ 81041 w 986877"/>
              <a:gd name="connsiteY1" fmla="*/ 108284 h 469232"/>
              <a:gd name="connsiteX2" fmla="*/ 923251 w 986877"/>
              <a:gd name="connsiteY2" fmla="*/ 240632 h 469232"/>
              <a:gd name="connsiteX3" fmla="*/ 863093 w 986877"/>
              <a:gd name="connsiteY3" fmla="*/ 469232 h 469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86877" h="469232">
                <a:moveTo>
                  <a:pt x="81041" y="0"/>
                </a:moveTo>
                <a:cubicBezTo>
                  <a:pt x="10857" y="34089"/>
                  <a:pt x="-59327" y="68179"/>
                  <a:pt x="81041" y="108284"/>
                </a:cubicBezTo>
                <a:cubicBezTo>
                  <a:pt x="221409" y="148389"/>
                  <a:pt x="792909" y="180474"/>
                  <a:pt x="923251" y="240632"/>
                </a:cubicBezTo>
                <a:cubicBezTo>
                  <a:pt x="1053593" y="300790"/>
                  <a:pt x="958343" y="385011"/>
                  <a:pt x="863093" y="469232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55" name="رابط مستقيم 54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6" name="صورة 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67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  <p:bldP spid="49" grpId="0"/>
      <p:bldP spid="50" grpId="0"/>
      <p:bldP spid="53" grpId="0"/>
      <p:bldP spid="5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مستطيل 56"/>
          <p:cNvSpPr/>
          <p:nvPr/>
        </p:nvSpPr>
        <p:spPr>
          <a:xfrm>
            <a:off x="7452320" y="3922246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صنّف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الصور الآتية إلى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معدّات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و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برمجيات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3019" y="2375248"/>
            <a:ext cx="837728" cy="837728"/>
          </a:xfrm>
          <a:prstGeom prst="rect">
            <a:avLst/>
          </a:prstGeom>
        </p:spPr>
      </p:pic>
      <p:pic>
        <p:nvPicPr>
          <p:cNvPr id="56" name="Picture 18" descr="طابعة الليزر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980" y="4005064"/>
            <a:ext cx="692785" cy="696252"/>
          </a:xfrm>
          <a:prstGeom prst="rect">
            <a:avLst/>
          </a:prstGeom>
          <a:noFill/>
          <a:extLst/>
        </p:spPr>
      </p:pic>
      <p:sp>
        <p:nvSpPr>
          <p:cNvPr id="58" name="مستطيل 57"/>
          <p:cNvSpPr/>
          <p:nvPr/>
        </p:nvSpPr>
        <p:spPr>
          <a:xfrm>
            <a:off x="6382290" y="3922246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sp>
        <p:nvSpPr>
          <p:cNvPr id="59" name="مستطيل 58"/>
          <p:cNvSpPr/>
          <p:nvPr/>
        </p:nvSpPr>
        <p:spPr>
          <a:xfrm>
            <a:off x="5307857" y="3922246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sp>
        <p:nvSpPr>
          <p:cNvPr id="60" name="مستطيل 59"/>
          <p:cNvSpPr/>
          <p:nvPr/>
        </p:nvSpPr>
        <p:spPr>
          <a:xfrm>
            <a:off x="7456137" y="4869160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sp>
        <p:nvSpPr>
          <p:cNvPr id="61" name="مستطيل 60"/>
          <p:cNvSpPr/>
          <p:nvPr/>
        </p:nvSpPr>
        <p:spPr>
          <a:xfrm>
            <a:off x="6386107" y="4869160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sp>
        <p:nvSpPr>
          <p:cNvPr id="62" name="مستطيل 61"/>
          <p:cNvSpPr/>
          <p:nvPr/>
        </p:nvSpPr>
        <p:spPr>
          <a:xfrm>
            <a:off x="5311674" y="4869160"/>
            <a:ext cx="843915" cy="87490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1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ar-SA"/>
          </a:p>
        </p:txBody>
      </p:sp>
      <p:pic>
        <p:nvPicPr>
          <p:cNvPr id="6" name="صورة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0997" y="4038183"/>
            <a:ext cx="586500" cy="663133"/>
          </a:xfrm>
          <a:prstGeom prst="rect">
            <a:avLst/>
          </a:prstGeom>
        </p:spPr>
      </p:pic>
      <p:pic>
        <p:nvPicPr>
          <p:cNvPr id="63" name="Picture 8" descr="ميكروفون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024104"/>
            <a:ext cx="487045" cy="701040"/>
          </a:xfrm>
          <a:prstGeom prst="rect">
            <a:avLst/>
          </a:prstGeom>
          <a:noFill/>
          <a:extLst/>
        </p:spPr>
      </p:pic>
      <p:pic>
        <p:nvPicPr>
          <p:cNvPr id="64" name="Picture 4" descr="السماعات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980" y="4982577"/>
            <a:ext cx="723070" cy="648072"/>
          </a:xfrm>
          <a:prstGeom prst="rect">
            <a:avLst/>
          </a:prstGeom>
          <a:noFill/>
          <a:extLst/>
        </p:spPr>
      </p:pic>
      <p:pic>
        <p:nvPicPr>
          <p:cNvPr id="11" name="صورة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4234" y="5009981"/>
            <a:ext cx="593263" cy="593263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3612" y="4953042"/>
            <a:ext cx="592404" cy="703332"/>
          </a:xfrm>
          <a:prstGeom prst="rect">
            <a:avLst/>
          </a:prstGeom>
        </p:spPr>
      </p:pic>
      <p:pic>
        <p:nvPicPr>
          <p:cNvPr id="4" name="صورة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805" y="2681518"/>
            <a:ext cx="868403" cy="387441"/>
          </a:xfrm>
          <a:prstGeom prst="rect">
            <a:avLst/>
          </a:prstGeom>
        </p:spPr>
      </p:pic>
      <p:cxnSp>
        <p:nvCxnSpPr>
          <p:cNvPr id="52" name="رابط مستقيم 51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27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هل أي جهاز إلكتروني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يُعتبر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حاسوب 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3861048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751" y="2568308"/>
            <a:ext cx="1120561" cy="629375"/>
          </a:xfrm>
          <a:prstGeom prst="rect">
            <a:avLst/>
          </a:prstGeom>
        </p:spPr>
      </p:pic>
      <p:pic>
        <p:nvPicPr>
          <p:cNvPr id="13" name="صورة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437112"/>
            <a:ext cx="1781532" cy="1333180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مربع نص 46"/>
          <p:cNvSpPr txBox="1"/>
          <p:nvPr/>
        </p:nvSpPr>
        <p:spPr>
          <a:xfrm>
            <a:off x="5683444" y="3887179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نـعـــــــم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786631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707755" y="3429000"/>
            <a:ext cx="42567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dirty="0" smtClean="0"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اقرأ الصفحة الثانية من الدرس </a:t>
            </a:r>
            <a:r>
              <a:rPr lang="ar-JO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قراءة صامتة</a:t>
            </a:r>
            <a:endParaRPr lang="ar-JO" dirty="0">
              <a:latin typeface="GE SS TV Bold" pitchFamily="18" charset="-78"/>
              <a:ea typeface="GE SS TV Bold" pitchFamily="18" charset="-78"/>
              <a:cs typeface="GE SS TV Bold" pitchFamily="18" charset="-78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709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حلّ النشاط (1-1)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اللحظة التي سنُمسك بها بالقلم حتى كتابة الناتج 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963" y="2161930"/>
            <a:ext cx="1358365" cy="1282672"/>
          </a:xfrm>
          <a:prstGeom prst="rect">
            <a:avLst/>
          </a:prstGeom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301788"/>
            <a:ext cx="1061494" cy="495364"/>
          </a:xfrm>
          <a:prstGeom prst="rect">
            <a:avLst/>
          </a:prstGeom>
        </p:spPr>
      </p:pic>
      <p:sp>
        <p:nvSpPr>
          <p:cNvPr id="48" name="مربع نص 47"/>
          <p:cNvSpPr txBox="1"/>
          <p:nvPr/>
        </p:nvSpPr>
        <p:spPr>
          <a:xfrm>
            <a:off x="6228184" y="4797152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06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9" name="مربع نص 48"/>
          <p:cNvSpPr txBox="1"/>
          <p:nvPr/>
        </p:nvSpPr>
        <p:spPr>
          <a:xfrm>
            <a:off x="4910249" y="2708920"/>
            <a:ext cx="38382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1.</a:t>
            </a:r>
            <a:r>
              <a:rPr lang="ar-JO" sz="1400" dirty="0"/>
              <a:t> </a:t>
            </a:r>
            <a:r>
              <a:rPr lang="ar-JO" sz="1400" b="1" dirty="0"/>
              <a:t>أمسك القلم بيدك</a:t>
            </a:r>
            <a:r>
              <a:rPr lang="ar-JO" sz="1400" dirty="0"/>
              <a:t>    ( نستعين باليد )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910249" y="2996952"/>
            <a:ext cx="38382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2.</a:t>
            </a:r>
            <a:r>
              <a:rPr lang="ar-JO" sz="1400" dirty="0"/>
              <a:t> </a:t>
            </a:r>
            <a:r>
              <a:rPr lang="ar-JO" sz="1400" b="1" dirty="0"/>
              <a:t>حدّد مكان الكتابة</a:t>
            </a:r>
            <a:r>
              <a:rPr lang="ar-JO" sz="1400" dirty="0"/>
              <a:t>  ( نستعين بالعين )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611011" y="3284984"/>
            <a:ext cx="4137453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3.</a:t>
            </a:r>
            <a:r>
              <a:rPr lang="ar-JO" sz="1400" dirty="0"/>
              <a:t> </a:t>
            </a:r>
            <a:r>
              <a:rPr lang="ar-JO" sz="1400" b="1" dirty="0"/>
              <a:t>نبدأ بكتابة العملية الحسابية</a:t>
            </a:r>
            <a:r>
              <a:rPr lang="ar-JO" sz="1400" dirty="0"/>
              <a:t>  ( نستعين باليد والعين معاً )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4622217" y="3717032"/>
            <a:ext cx="38382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</a:t>
            </a:r>
            <a:r>
              <a:rPr lang="ar-JO" sz="1400" b="1" dirty="0">
                <a:solidFill>
                  <a:srgbClr val="FF0000"/>
                </a:solidFill>
              </a:rPr>
              <a:t>◄</a:t>
            </a:r>
            <a:r>
              <a:rPr lang="ar-JO" sz="1400" b="1" dirty="0"/>
              <a:t> </a:t>
            </a:r>
            <a:r>
              <a:rPr lang="ar-JO" sz="1400" b="1" dirty="0">
                <a:solidFill>
                  <a:srgbClr val="3333FF"/>
                </a:solidFill>
              </a:rPr>
              <a:t>بعد الانتهاء من الكتابة نُكمل ...</a:t>
            </a:r>
            <a:endParaRPr lang="ar-JO" sz="14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3" name="مربع نص 52"/>
          <p:cNvSpPr txBox="1"/>
          <p:nvPr/>
        </p:nvSpPr>
        <p:spPr>
          <a:xfrm>
            <a:off x="4860032" y="4221088"/>
            <a:ext cx="38382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4.</a:t>
            </a:r>
            <a:r>
              <a:rPr lang="ar-JO" sz="1400" dirty="0"/>
              <a:t> </a:t>
            </a:r>
            <a:r>
              <a:rPr lang="ar-JO" sz="1400" b="1" dirty="0"/>
              <a:t>يبدأ التفكير في الناتج</a:t>
            </a:r>
            <a:r>
              <a:rPr lang="ar-JO" sz="1400" dirty="0"/>
              <a:t>  ( نستعين بالعقل وهو الذهن )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4" name="مربع نص 53"/>
          <p:cNvSpPr txBox="1"/>
          <p:nvPr/>
        </p:nvSpPr>
        <p:spPr>
          <a:xfrm>
            <a:off x="4860032" y="4653136"/>
            <a:ext cx="3838215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/>
              <a:t> </a:t>
            </a:r>
            <a:r>
              <a:rPr lang="ar-JO" sz="1400" b="1" dirty="0">
                <a:solidFill>
                  <a:srgbClr val="FF0000"/>
                </a:solidFill>
              </a:rPr>
              <a:t>◄</a:t>
            </a:r>
            <a:r>
              <a:rPr lang="ar-JO" sz="1400" b="1" dirty="0"/>
              <a:t> </a:t>
            </a:r>
            <a:r>
              <a:rPr lang="ar-JO" sz="1400" b="1" dirty="0">
                <a:solidFill>
                  <a:srgbClr val="3333FF"/>
                </a:solidFill>
              </a:rPr>
              <a:t>بعد إجراء مجموعة من المحاولات الذهنية نُكمل ...</a:t>
            </a:r>
            <a:endParaRPr lang="ar-JO" sz="14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5" name="مربع نص 54"/>
          <p:cNvSpPr txBox="1"/>
          <p:nvPr/>
        </p:nvSpPr>
        <p:spPr>
          <a:xfrm>
            <a:off x="4860032" y="5085184"/>
            <a:ext cx="3838215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/>
              <a:t> 5.</a:t>
            </a:r>
            <a:r>
              <a:rPr lang="ar-JO" sz="1400" dirty="0"/>
              <a:t> </a:t>
            </a:r>
            <a:r>
              <a:rPr lang="ar-JO" sz="1400" b="1" dirty="0"/>
              <a:t>ننطق الجواب الصحيح</a:t>
            </a:r>
            <a:r>
              <a:rPr lang="ar-JO" sz="1400" dirty="0"/>
              <a:t>  ( نستعين باللسان </a:t>
            </a:r>
            <a:r>
              <a:rPr lang="ar-JO" sz="1400" dirty="0" smtClean="0"/>
              <a:t>)</a:t>
            </a:r>
            <a:br>
              <a:rPr lang="ar-JO" sz="1400" dirty="0" smtClean="0"/>
            </a:br>
            <a:r>
              <a:rPr lang="ar-JO" sz="1400" dirty="0" smtClean="0"/>
              <a:t>     </a:t>
            </a:r>
            <a:r>
              <a:rPr lang="ar-JO" sz="1400" u="sng" dirty="0"/>
              <a:t>أو</a:t>
            </a:r>
            <a:r>
              <a:rPr lang="ar-JO" sz="1400" dirty="0"/>
              <a:t>  </a:t>
            </a:r>
            <a:r>
              <a:rPr lang="ar-JO" sz="1400" b="1" dirty="0"/>
              <a:t>نكتبه في المكان المخصص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782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149080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حدّد </a:t>
            </a:r>
            <a:r>
              <a:rPr lang="ar-JO" sz="1600" dirty="0">
                <a:latin typeface="GE SS TV Bold" pitchFamily="18" charset="-78"/>
                <a:ea typeface="GE SS TV Bold" pitchFamily="18" charset="-78"/>
                <a:cs typeface="+mj-cs"/>
              </a:rPr>
              <a:t>أسماء </a:t>
            </a:r>
            <a:r>
              <a:rPr lang="ar-JO" sz="1600" b="1" dirty="0">
                <a:latin typeface="GE SS TV Bold" pitchFamily="18" charset="-78"/>
                <a:ea typeface="GE SS TV Bold" pitchFamily="18" charset="-78"/>
                <a:cs typeface="+mj-cs"/>
              </a:rPr>
              <a:t>أعضاء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جسمك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التي </a:t>
            </a:r>
            <a:r>
              <a:rPr lang="ar-JO" sz="1600" dirty="0">
                <a:latin typeface="GE SS TV Bold" pitchFamily="18" charset="-78"/>
                <a:ea typeface="GE SS TV Bold" pitchFamily="18" charset="-78"/>
                <a:cs typeface="+mj-cs"/>
              </a:rPr>
              <a:t>استخدمتها في العملية السابقة</a:t>
            </a:r>
          </a:p>
        </p:txBody>
      </p:sp>
      <p:grpSp>
        <p:nvGrpSpPr>
          <p:cNvPr id="2" name="مجموعة 1"/>
          <p:cNvGrpSpPr/>
          <p:nvPr/>
        </p:nvGrpSpPr>
        <p:grpSpPr>
          <a:xfrm>
            <a:off x="4499992" y="4704699"/>
            <a:ext cx="4464496" cy="616254"/>
            <a:chOff x="4499992" y="4704699"/>
            <a:chExt cx="4464496" cy="616254"/>
          </a:xfrm>
        </p:grpSpPr>
        <p:sp>
          <p:nvSpPr>
            <p:cNvPr id="48" name="مربع نص 47"/>
            <p:cNvSpPr txBox="1"/>
            <p:nvPr/>
          </p:nvSpPr>
          <p:spPr>
            <a:xfrm>
              <a:off x="6856237" y="4715852"/>
              <a:ext cx="2108251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JO" b="1" dirty="0" smtClean="0">
                  <a:solidFill>
                    <a:srgbClr val="00B050"/>
                  </a:solidFill>
                  <a:latin typeface="GE SS TV Bold" pitchFamily="18" charset="-78"/>
                  <a:ea typeface="GE SS TV Bold" pitchFamily="18" charset="-78"/>
                  <a:cs typeface="bader_al gordabia" panose="00000700000000000000" pitchFamily="2" charset="-78"/>
                </a:rPr>
                <a:t>أعضاء استخدمت للإدخال</a:t>
              </a:r>
              <a:endParaRPr lang="ar-JO" b="1" dirty="0">
                <a:solidFill>
                  <a:srgbClr val="00B050"/>
                </a:solidFill>
                <a:latin typeface="GE SS TV Bold" pitchFamily="18" charset="-78"/>
                <a:ea typeface="GE SS TV Bold" pitchFamily="18" charset="-78"/>
                <a:cs typeface="bader_al gordabia" panose="00000700000000000000" pitchFamily="2" charset="-78"/>
              </a:endParaRPr>
            </a:p>
          </p:txBody>
        </p:sp>
        <p:sp>
          <p:nvSpPr>
            <p:cNvPr id="49" name="مربع نص 48"/>
            <p:cNvSpPr txBox="1"/>
            <p:nvPr/>
          </p:nvSpPr>
          <p:spPr>
            <a:xfrm>
              <a:off x="4499992" y="4704699"/>
              <a:ext cx="2140221" cy="369332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JO" b="1" dirty="0" smtClean="0">
                  <a:solidFill>
                    <a:srgbClr val="3333FF"/>
                  </a:solidFill>
                  <a:latin typeface="GE SS TV Bold" pitchFamily="18" charset="-78"/>
                  <a:ea typeface="GE SS TV Bold" pitchFamily="18" charset="-78"/>
                  <a:cs typeface="bader_al gordabia" panose="00000700000000000000" pitchFamily="2" charset="-78"/>
                </a:rPr>
                <a:t>أعضاء استخدمت للإخراج</a:t>
              </a:r>
              <a:endParaRPr lang="ar-JO" b="1" dirty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bader_al gordabia" panose="00000700000000000000" pitchFamily="2" charset="-78"/>
              </a:endParaRPr>
            </a:p>
          </p:txBody>
        </p:sp>
        <p:sp>
          <p:nvSpPr>
            <p:cNvPr id="50" name="مربع نص 49"/>
            <p:cNvSpPr txBox="1"/>
            <p:nvPr/>
          </p:nvSpPr>
          <p:spPr>
            <a:xfrm>
              <a:off x="7236296" y="5013176"/>
              <a:ext cx="1370297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JO" sz="1400" b="1" u="sng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مثل</a:t>
              </a:r>
              <a:r>
                <a:rPr lang="ar-JO" sz="1400" b="1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 /</a:t>
              </a:r>
              <a:r>
                <a:rPr lang="ar-JO" sz="1400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 اليد والعين</a:t>
              </a:r>
              <a:endParaRPr lang="ar-JO" sz="1400" dirty="0">
                <a:latin typeface="GE SS TV Bold" pitchFamily="18" charset="-78"/>
                <a:ea typeface="GE SS TV Bold" pitchFamily="18" charset="-78"/>
                <a:cs typeface="+mj-cs"/>
              </a:endParaRPr>
            </a:p>
          </p:txBody>
        </p:sp>
        <p:sp>
          <p:nvSpPr>
            <p:cNvPr id="51" name="مربع نص 50"/>
            <p:cNvSpPr txBox="1"/>
            <p:nvPr/>
          </p:nvSpPr>
          <p:spPr>
            <a:xfrm>
              <a:off x="4860032" y="5010672"/>
              <a:ext cx="1370297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JO" sz="1400" b="1" u="sng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مثل</a:t>
              </a:r>
              <a:r>
                <a:rPr lang="ar-JO" sz="1400" b="1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 /</a:t>
              </a:r>
              <a:r>
                <a:rPr lang="ar-JO" sz="1400" dirty="0" smtClean="0">
                  <a:latin typeface="GE SS TV Bold" pitchFamily="18" charset="-78"/>
                  <a:ea typeface="GE SS TV Bold" pitchFamily="18" charset="-78"/>
                  <a:cs typeface="+mj-cs"/>
                </a:rPr>
                <a:t> اللسان</a:t>
              </a:r>
              <a:endParaRPr lang="ar-JO" sz="1400" dirty="0">
                <a:latin typeface="GE SS TV Bold" pitchFamily="18" charset="-78"/>
                <a:ea typeface="GE SS TV Bold" pitchFamily="18" charset="-78"/>
                <a:cs typeface="+mj-cs"/>
              </a:endParaRPr>
            </a:p>
          </p:txBody>
        </p:sp>
      </p:grpSp>
      <p:cxnSp>
        <p:nvCxnSpPr>
          <p:cNvPr id="52" name="رابط مستقيم 51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3" name="صورة 5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10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751" y="2568308"/>
            <a:ext cx="1120561" cy="629375"/>
          </a:xfrm>
          <a:prstGeom prst="rect">
            <a:avLst/>
          </a:prstGeom>
        </p:spPr>
      </p:pic>
      <p:grpSp>
        <p:nvGrpSpPr>
          <p:cNvPr id="47" name="مجموعة 46"/>
          <p:cNvGrpSpPr/>
          <p:nvPr/>
        </p:nvGrpSpPr>
        <p:grpSpPr>
          <a:xfrm>
            <a:off x="5580112" y="4149080"/>
            <a:ext cx="2486455" cy="392142"/>
            <a:chOff x="5613937" y="2785284"/>
            <a:chExt cx="2486455" cy="392142"/>
          </a:xfrm>
        </p:grpSpPr>
        <p:sp>
          <p:nvSpPr>
            <p:cNvPr id="48" name="مستطيل مستدير الزوايا 47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49" name="رابط مستقيم 48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مربع نص 49"/>
          <p:cNvSpPr txBox="1"/>
          <p:nvPr/>
        </p:nvSpPr>
        <p:spPr>
          <a:xfrm>
            <a:off x="4806822" y="3379930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هل يُطلق على الخطوة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رقم (4)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إدخال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أم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إخراج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أم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ماذا ؟!!!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b="1" dirty="0">
                <a:solidFill>
                  <a:srgbClr val="00B050"/>
                </a:solidFill>
              </a:rPr>
              <a:t> 4</a:t>
            </a:r>
            <a:r>
              <a:rPr lang="ar-JO" sz="1400" b="1" dirty="0">
                <a:solidFill>
                  <a:srgbClr val="00B050"/>
                </a:solidFill>
              </a:rPr>
              <a:t>.</a:t>
            </a:r>
            <a:r>
              <a:rPr lang="ar-JO" sz="1400" dirty="0">
                <a:solidFill>
                  <a:srgbClr val="00B050"/>
                </a:solidFill>
              </a:rPr>
              <a:t> </a:t>
            </a:r>
            <a:r>
              <a:rPr lang="ar-JO" sz="1400" b="1" dirty="0">
                <a:solidFill>
                  <a:srgbClr val="00B050"/>
                </a:solidFill>
              </a:rPr>
              <a:t>يبدأ التفكير في الناتج</a:t>
            </a:r>
            <a:r>
              <a:rPr lang="ar-JO" sz="1400" dirty="0">
                <a:solidFill>
                  <a:srgbClr val="00B050"/>
                </a:solidFill>
              </a:rPr>
              <a:t>  </a:t>
            </a:r>
            <a:r>
              <a:rPr lang="ar-JO" sz="1400" dirty="0"/>
              <a:t>( نستعين بالعقل وهو الذهن </a:t>
            </a:r>
            <a:r>
              <a:rPr lang="ar-JO" sz="1400" dirty="0" smtClean="0"/>
              <a:t>)</a:t>
            </a:r>
            <a:endParaRPr lang="ar-JO" sz="1400" dirty="0"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مربع نص 51"/>
          <p:cNvSpPr txBox="1"/>
          <p:nvPr/>
        </p:nvSpPr>
        <p:spPr>
          <a:xfrm>
            <a:off x="5683444" y="4175211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معـالـجـــــــــــة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1760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924345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يشابه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مبدأ عمل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المبدأ الذي يستخدمه الإنسان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لحلّ المشكلات والمسائل ...</a:t>
            </a:r>
            <a:endParaRPr lang="ar-JO" sz="1400" dirty="0">
              <a:solidFill>
                <a:srgbClr val="008000"/>
              </a:solidFill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صورة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6711" y="2276872"/>
            <a:ext cx="1513872" cy="150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358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828176"/>
            <a:ext cx="3528392" cy="2040984"/>
          </a:xfrm>
          <a:prstGeom prst="rect">
            <a:avLst/>
          </a:prstGeom>
        </p:spPr>
      </p:pic>
      <p:grpSp>
        <p:nvGrpSpPr>
          <p:cNvPr id="16" name="مجموعة 15"/>
          <p:cNvGrpSpPr/>
          <p:nvPr/>
        </p:nvGrpSpPr>
        <p:grpSpPr>
          <a:xfrm>
            <a:off x="539552" y="1700808"/>
            <a:ext cx="3528392" cy="4550360"/>
            <a:chOff x="5076056" y="966872"/>
            <a:chExt cx="3528392" cy="4910400"/>
          </a:xfrm>
        </p:grpSpPr>
        <p:sp>
          <p:nvSpPr>
            <p:cNvPr id="13" name="مستطيل 12"/>
            <p:cNvSpPr>
              <a:spLocks noChangeAspect="1"/>
            </p:cNvSpPr>
            <p:nvPr/>
          </p:nvSpPr>
          <p:spPr>
            <a:xfrm>
              <a:off x="5076056" y="966872"/>
              <a:ext cx="3528392" cy="491040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sp>
          <p:nvSpPr>
            <p:cNvPr id="11" name="مربع نص 10"/>
            <p:cNvSpPr txBox="1"/>
            <p:nvPr/>
          </p:nvSpPr>
          <p:spPr>
            <a:xfrm>
              <a:off x="5148064" y="1700808"/>
              <a:ext cx="3384376" cy="289310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JO" sz="2000" b="1" dirty="0" smtClean="0">
                  <a:latin typeface="Adobe Arabic" pitchFamily="18" charset="-78"/>
                  <a:cs typeface="Adobe Arabic" pitchFamily="18" charset="-78"/>
                </a:rPr>
                <a:t>بسم الله الرحمن الرحيم</a:t>
              </a:r>
            </a:p>
            <a:p>
              <a:pPr algn="ctr"/>
              <a:endParaRPr lang="ar-JO" dirty="0" smtClean="0">
                <a:latin typeface="Adobe Arabic" pitchFamily="18" charset="-78"/>
                <a:cs typeface="Adobe Arabic" pitchFamily="18" charset="-78"/>
              </a:endParaRPr>
            </a:p>
            <a:p>
              <a:pPr algn="just"/>
              <a:r>
                <a:rPr lang="ar-JO" dirty="0" smtClean="0">
                  <a:latin typeface="Adobe Arabic" pitchFamily="18" charset="-78"/>
                  <a:cs typeface="Adobe Arabic" pitchFamily="18" charset="-78"/>
                </a:rPr>
                <a:t>الحمد لله رب العالمين والصلاة والسلام على خاتم الأنبياء والمرسلين سيدنا محمد وعلى آله وصحبه أجمعين.</a:t>
              </a:r>
            </a:p>
            <a:p>
              <a:pPr algn="just"/>
              <a:endParaRPr lang="ar-JO" dirty="0">
                <a:latin typeface="Adobe Arabic" pitchFamily="18" charset="-78"/>
                <a:cs typeface="Adobe Arabic" pitchFamily="18" charset="-78"/>
              </a:endParaRPr>
            </a:p>
            <a:p>
              <a:pPr algn="just"/>
              <a:r>
                <a:rPr lang="ar-JO" dirty="0" smtClean="0">
                  <a:latin typeface="Adobe Arabic" pitchFamily="18" charset="-78"/>
                  <a:cs typeface="Adobe Arabic" pitchFamily="18" charset="-78"/>
                </a:rPr>
                <a:t>هذا العمل صدقة جارية عن روح أمي وأختي رحمهما الله وأسكنهما فسيح جنّاته ، أرجو أن نستفيد منه جميعنا ولا أبتغي منه سوى الدعاء لي ولهما.</a:t>
              </a:r>
            </a:p>
            <a:p>
              <a:endParaRPr lang="ar-JO" dirty="0" smtClean="0">
                <a:latin typeface="Adobe Arabic" pitchFamily="18" charset="-78"/>
                <a:cs typeface="Adobe Arabic" pitchFamily="18" charset="-78"/>
              </a:endParaRPr>
            </a:p>
            <a:p>
              <a:pPr algn="ctr"/>
              <a:r>
                <a:rPr lang="ar-JO" b="1" dirty="0" smtClean="0">
                  <a:latin typeface="Adobe Arabic" pitchFamily="18" charset="-78"/>
                  <a:cs typeface="Adobe Arabic" pitchFamily="18" charset="-78"/>
                </a:rPr>
                <a:t>والله وليّ التوفيق</a:t>
              </a:r>
              <a:endParaRPr lang="ar-JO" b="1" dirty="0">
                <a:latin typeface="Adobe Arabic" pitchFamily="18" charset="-78"/>
                <a:cs typeface="Adobe Arabic" pitchFamily="18" charset="-78"/>
              </a:endParaRPr>
            </a:p>
          </p:txBody>
        </p:sp>
      </p:grpSp>
      <p:pic>
        <p:nvPicPr>
          <p:cNvPr id="19" name="صورة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869160"/>
            <a:ext cx="401781" cy="396000"/>
          </a:xfrm>
          <a:prstGeom prst="rect">
            <a:avLst/>
          </a:prstGeom>
        </p:spPr>
      </p:pic>
      <p:cxnSp>
        <p:nvCxnSpPr>
          <p:cNvPr id="8" name="رابط مستقيم 7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39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صورة 4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3933056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هي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العمليات الأساسية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التي يقوم الحاسوب بتنفيذها 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5580112" y="4405010"/>
            <a:ext cx="2486455" cy="392142"/>
            <a:chOff x="5613937" y="2785284"/>
            <a:chExt cx="2486455" cy="392142"/>
          </a:xfrm>
        </p:grpSpPr>
        <p:sp>
          <p:nvSpPr>
            <p:cNvPr id="53" name="مستطيل مستدير الزوايا 5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4" name="رابط مستقيم 53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مجموعة 54"/>
          <p:cNvGrpSpPr/>
          <p:nvPr/>
        </p:nvGrpSpPr>
        <p:grpSpPr>
          <a:xfrm>
            <a:off x="5580112" y="4869160"/>
            <a:ext cx="2486455" cy="392142"/>
            <a:chOff x="5613937" y="2785284"/>
            <a:chExt cx="2486455" cy="392142"/>
          </a:xfrm>
        </p:grpSpPr>
        <p:sp>
          <p:nvSpPr>
            <p:cNvPr id="56" name="مستطيل مستدير الزوايا 55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7" name="رابط مستقيم 56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0" name="Picture 6" descr="D:\SCHOOL\مدرسة اليرموك\صور\صور للدروس\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3933056"/>
            <a:ext cx="360701" cy="48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SCHOOL\مدرسة اليرموك\صور\صور للدروس\2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440501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SCHOOL\مدرسة اليرموك\صور\صور للدروس\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486916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1" name="رابط مستقيم 5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8" name="صورة 5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  <p:sp>
        <p:nvSpPr>
          <p:cNvPr id="59" name="مربع نص 58"/>
          <p:cNvSpPr txBox="1"/>
          <p:nvPr/>
        </p:nvSpPr>
        <p:spPr>
          <a:xfrm>
            <a:off x="5683444" y="3959187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إدخال البيانات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0" name="مربع نص 59"/>
          <p:cNvSpPr txBox="1"/>
          <p:nvPr/>
        </p:nvSpPr>
        <p:spPr>
          <a:xfrm>
            <a:off x="5683444" y="4431141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معالجة البيانات المدخلة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1" name="مربع نص 60"/>
          <p:cNvSpPr txBox="1"/>
          <p:nvPr/>
        </p:nvSpPr>
        <p:spPr>
          <a:xfrm>
            <a:off x="5667782" y="4895291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إظهار النتائج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482664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صورة 4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ما الفرق بين </a:t>
            </a:r>
            <a:r>
              <a:rPr lang="ar-JO" sz="1600" b="1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العمليات الحسابية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و</a:t>
            </a:r>
            <a:r>
              <a:rPr lang="ar-JO" sz="1600" b="1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العمليات المنطقية</a:t>
            </a:r>
            <a:r>
              <a:rPr lang="ar-JO" sz="1600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9751" y="2568308"/>
            <a:ext cx="1120561" cy="629375"/>
          </a:xfrm>
          <a:prstGeom prst="rect">
            <a:avLst/>
          </a:prstGeom>
        </p:spPr>
      </p:pic>
      <p:sp>
        <p:nvSpPr>
          <p:cNvPr id="4" name="دمعة 3"/>
          <p:cNvSpPr/>
          <p:nvPr/>
        </p:nvSpPr>
        <p:spPr>
          <a:xfrm>
            <a:off x="6902149" y="3933056"/>
            <a:ext cx="956325" cy="792088"/>
          </a:xfrm>
          <a:prstGeom prst="teardrop">
            <a:avLst/>
          </a:prstGeom>
          <a:effectLst>
            <a:glow rad="635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7" name="دمعة 46"/>
          <p:cNvSpPr/>
          <p:nvPr/>
        </p:nvSpPr>
        <p:spPr>
          <a:xfrm flipH="1">
            <a:off x="5906704" y="3933056"/>
            <a:ext cx="918280" cy="792088"/>
          </a:xfrm>
          <a:prstGeom prst="teardrop">
            <a:avLst/>
          </a:prstGeom>
          <a:effectLst>
            <a:glow rad="635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6967319" y="4077072"/>
            <a:ext cx="845041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العملية</a:t>
            </a:r>
            <a:b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الحسابية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9" name="مربع نص 48"/>
          <p:cNvSpPr txBox="1"/>
          <p:nvPr/>
        </p:nvSpPr>
        <p:spPr>
          <a:xfrm>
            <a:off x="5943323" y="4077071"/>
            <a:ext cx="845041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العملية</a:t>
            </a:r>
            <a:b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300" b="1" dirty="0" smtClean="0">
                <a:solidFill>
                  <a:schemeClr val="bg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المنطقية</a:t>
            </a:r>
            <a:endParaRPr lang="ar-JO" sz="1300" b="1" dirty="0">
              <a:solidFill>
                <a:schemeClr val="bg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7543383" y="5096797"/>
            <a:ext cx="845041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ناتجها</a:t>
            </a:r>
            <a:b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(رقم)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5069813" y="5096797"/>
            <a:ext cx="1158372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ناتجها</a:t>
            </a:r>
            <a:b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(واحد من خيارين)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16" name="شكل حر 15"/>
          <p:cNvSpPr/>
          <p:nvPr/>
        </p:nvSpPr>
        <p:spPr>
          <a:xfrm>
            <a:off x="7351309" y="4800600"/>
            <a:ext cx="625628" cy="252663"/>
          </a:xfrm>
          <a:custGeom>
            <a:avLst/>
            <a:gdLst>
              <a:gd name="connsiteX0" fmla="*/ 36080 w 625628"/>
              <a:gd name="connsiteY0" fmla="*/ 0 h 252663"/>
              <a:gd name="connsiteX1" fmla="*/ 48112 w 625628"/>
              <a:gd name="connsiteY1" fmla="*/ 120316 h 252663"/>
              <a:gd name="connsiteX2" fmla="*/ 505312 w 625628"/>
              <a:gd name="connsiteY2" fmla="*/ 156411 h 252663"/>
              <a:gd name="connsiteX3" fmla="*/ 625628 w 625628"/>
              <a:gd name="connsiteY3" fmla="*/ 252663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628" h="252663">
                <a:moveTo>
                  <a:pt x="36080" y="0"/>
                </a:moveTo>
                <a:cubicBezTo>
                  <a:pt x="2993" y="47124"/>
                  <a:pt x="-30093" y="94248"/>
                  <a:pt x="48112" y="120316"/>
                </a:cubicBezTo>
                <a:cubicBezTo>
                  <a:pt x="126317" y="146385"/>
                  <a:pt x="409059" y="134353"/>
                  <a:pt x="505312" y="156411"/>
                </a:cubicBezTo>
                <a:cubicBezTo>
                  <a:pt x="601565" y="178469"/>
                  <a:pt x="613596" y="215566"/>
                  <a:pt x="625628" y="25266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2" name="شكل حر 51"/>
          <p:cNvSpPr/>
          <p:nvPr/>
        </p:nvSpPr>
        <p:spPr>
          <a:xfrm flipH="1">
            <a:off x="5683443" y="4826668"/>
            <a:ext cx="658247" cy="226595"/>
          </a:xfrm>
          <a:custGeom>
            <a:avLst/>
            <a:gdLst>
              <a:gd name="connsiteX0" fmla="*/ 36080 w 625628"/>
              <a:gd name="connsiteY0" fmla="*/ 0 h 252663"/>
              <a:gd name="connsiteX1" fmla="*/ 48112 w 625628"/>
              <a:gd name="connsiteY1" fmla="*/ 120316 h 252663"/>
              <a:gd name="connsiteX2" fmla="*/ 505312 w 625628"/>
              <a:gd name="connsiteY2" fmla="*/ 156411 h 252663"/>
              <a:gd name="connsiteX3" fmla="*/ 625628 w 625628"/>
              <a:gd name="connsiteY3" fmla="*/ 252663 h 252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5628" h="252663">
                <a:moveTo>
                  <a:pt x="36080" y="0"/>
                </a:moveTo>
                <a:cubicBezTo>
                  <a:pt x="2993" y="47124"/>
                  <a:pt x="-30093" y="94248"/>
                  <a:pt x="48112" y="120316"/>
                </a:cubicBezTo>
                <a:cubicBezTo>
                  <a:pt x="126317" y="146385"/>
                  <a:pt x="409059" y="134353"/>
                  <a:pt x="505312" y="156411"/>
                </a:cubicBezTo>
                <a:cubicBezTo>
                  <a:pt x="601565" y="178469"/>
                  <a:pt x="613596" y="215566"/>
                  <a:pt x="625628" y="252663"/>
                </a:cubicBezTo>
              </a:path>
            </a:pathLst>
          </a:custGeom>
          <a:ln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53" name="رابط مستقيم 52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710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16" grpId="0" animBg="1"/>
      <p:bldP spid="5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503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707755" y="3429000"/>
            <a:ext cx="42567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dirty="0" smtClean="0"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اقرأ الصفحة الثالثة من الدرس </a:t>
            </a:r>
            <a:r>
              <a:rPr lang="ar-JO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قراءة صامتة</a:t>
            </a:r>
            <a:endParaRPr lang="ar-JO" dirty="0">
              <a:latin typeface="GE SS TV Bold" pitchFamily="18" charset="-78"/>
              <a:ea typeface="GE SS TV Bold" pitchFamily="18" charset="-78"/>
              <a:cs typeface="GE SS TV Bold" pitchFamily="18" charset="-78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8975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صورة 5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503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3933056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يتميّز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عن الإنسان بعدّة خصائص ،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اذكرها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.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grpSp>
        <p:nvGrpSpPr>
          <p:cNvPr id="52" name="مجموعة 51"/>
          <p:cNvGrpSpPr/>
          <p:nvPr/>
        </p:nvGrpSpPr>
        <p:grpSpPr>
          <a:xfrm>
            <a:off x="5580112" y="4405010"/>
            <a:ext cx="2486455" cy="392142"/>
            <a:chOff x="5613937" y="2785284"/>
            <a:chExt cx="2486455" cy="392142"/>
          </a:xfrm>
        </p:grpSpPr>
        <p:sp>
          <p:nvSpPr>
            <p:cNvPr id="53" name="مستطيل مستدير الزوايا 5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4" name="رابط مستقيم 53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مجموعة 54"/>
          <p:cNvGrpSpPr/>
          <p:nvPr/>
        </p:nvGrpSpPr>
        <p:grpSpPr>
          <a:xfrm>
            <a:off x="5580112" y="4869160"/>
            <a:ext cx="2486455" cy="392142"/>
            <a:chOff x="5613937" y="2785284"/>
            <a:chExt cx="2486455" cy="392142"/>
          </a:xfrm>
        </p:grpSpPr>
        <p:sp>
          <p:nvSpPr>
            <p:cNvPr id="56" name="مستطيل مستدير الزوايا 55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57" name="رابط مستقيم 56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30" name="Picture 6" descr="D:\SCHOOL\مدرسة اليرموك\صور\صور للدروس\1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3933056"/>
            <a:ext cx="360701" cy="48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D:\SCHOOL\مدرسة اليرموك\صور\صور للدروس\2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440501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:\SCHOOL\مدرسة اليرموك\صور\صور للدروس\3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4500" y="4869160"/>
            <a:ext cx="345414" cy="46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8" name="مجموعة 57"/>
          <p:cNvGrpSpPr/>
          <p:nvPr/>
        </p:nvGrpSpPr>
        <p:grpSpPr>
          <a:xfrm>
            <a:off x="5580112" y="5341114"/>
            <a:ext cx="2486455" cy="392142"/>
            <a:chOff x="5613937" y="2785284"/>
            <a:chExt cx="2486455" cy="392142"/>
          </a:xfrm>
        </p:grpSpPr>
        <p:sp>
          <p:nvSpPr>
            <p:cNvPr id="59" name="مستطيل مستدير الزوايا 58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0" name="رابط مستقيم 59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 descr="D:\SCHOOL\مدرسة اليرموك\صور\صور للدروس\4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9213" y="5333310"/>
            <a:ext cx="360701" cy="48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1" name="رابط مستقيم 60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مربع نص 61"/>
          <p:cNvSpPr txBox="1"/>
          <p:nvPr/>
        </p:nvSpPr>
        <p:spPr>
          <a:xfrm>
            <a:off x="5683444" y="3959187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السرعــة الهائـلــــة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3" name="مربع نص 62"/>
          <p:cNvSpPr txBox="1"/>
          <p:nvPr/>
        </p:nvSpPr>
        <p:spPr>
          <a:xfrm>
            <a:off x="5683444" y="4431141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الدقــــــة العالـيـــــة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4" name="مربع نص 63"/>
          <p:cNvSpPr txBox="1"/>
          <p:nvPr/>
        </p:nvSpPr>
        <p:spPr>
          <a:xfrm>
            <a:off x="5683444" y="4895291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القدرة الكبيرة على تخزين البيانات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5" name="مربع نص 64"/>
          <p:cNvSpPr txBox="1"/>
          <p:nvPr/>
        </p:nvSpPr>
        <p:spPr>
          <a:xfrm>
            <a:off x="5683444" y="5367245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استمراريـة العمـل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66" name="صورة 6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47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64" grpId="0"/>
      <p:bldP spid="6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مستطيل مستدير الزوايا 68"/>
          <p:cNvSpPr/>
          <p:nvPr/>
        </p:nvSpPr>
        <p:spPr>
          <a:xfrm>
            <a:off x="5556248" y="3933056"/>
            <a:ext cx="2486455" cy="1287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53" name="صورة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503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السرعة الهائلة</a:t>
            </a:r>
            <a:endParaRPr lang="ar-J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5399803" y="5589240"/>
            <a:ext cx="2824205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</a:t>
            </a:r>
            <a:r>
              <a:rPr lang="ar-JO" sz="13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أسرع</a:t>
            </a: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 بإعطاء الناتج ، الإنسان أم الحاسوب ؟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276872"/>
            <a:ext cx="1342113" cy="1179042"/>
          </a:xfrm>
          <a:prstGeom prst="rect">
            <a:avLst/>
          </a:prstGeom>
        </p:spPr>
      </p:pic>
      <p:grpSp>
        <p:nvGrpSpPr>
          <p:cNvPr id="66" name="مجموعة 65"/>
          <p:cNvGrpSpPr/>
          <p:nvPr/>
        </p:nvGrpSpPr>
        <p:grpSpPr>
          <a:xfrm>
            <a:off x="5796136" y="4005064"/>
            <a:ext cx="2016224" cy="1078474"/>
            <a:chOff x="6084168" y="3985319"/>
            <a:chExt cx="2016224" cy="1078474"/>
          </a:xfrm>
        </p:grpSpPr>
        <p:grpSp>
          <p:nvGrpSpPr>
            <p:cNvPr id="63" name="مجموعة 62"/>
            <p:cNvGrpSpPr/>
            <p:nvPr/>
          </p:nvGrpSpPr>
          <p:grpSpPr>
            <a:xfrm>
              <a:off x="6084168" y="4293096"/>
              <a:ext cx="1872208" cy="770697"/>
              <a:chOff x="6084168" y="3975988"/>
              <a:chExt cx="1872208" cy="770697"/>
            </a:xfrm>
          </p:grpSpPr>
          <p:sp>
            <p:nvSpPr>
              <p:cNvPr id="50" name="مربع نص 49"/>
              <p:cNvSpPr txBox="1"/>
              <p:nvPr/>
            </p:nvSpPr>
            <p:spPr>
              <a:xfrm>
                <a:off x="6444208" y="4008021"/>
                <a:ext cx="845041" cy="73866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  <a:t>2141</a:t>
                </a:r>
                <a:b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</a:br>
                <a: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  <a:t>......</a:t>
                </a:r>
                <a:b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</a:br>
                <a: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  <a:t>......</a:t>
                </a:r>
                <a:endParaRPr lang="ar-JO" sz="1400" dirty="0">
                  <a:latin typeface="GE SS TV Bold" pitchFamily="18" charset="-78"/>
                  <a:ea typeface="GE SS TV Bold" pitchFamily="18" charset="-78"/>
                  <a:cs typeface="+mj-cs"/>
                </a:endParaRPr>
              </a:p>
            </p:txBody>
          </p:sp>
          <p:grpSp>
            <p:nvGrpSpPr>
              <p:cNvPr id="62" name="مجموعة 61"/>
              <p:cNvGrpSpPr/>
              <p:nvPr/>
            </p:nvGrpSpPr>
            <p:grpSpPr>
              <a:xfrm>
                <a:off x="6084168" y="3975988"/>
                <a:ext cx="1872208" cy="339810"/>
                <a:chOff x="6084168" y="3975988"/>
                <a:chExt cx="1872208" cy="339810"/>
              </a:xfrm>
            </p:grpSpPr>
            <p:grpSp>
              <p:nvGrpSpPr>
                <p:cNvPr id="61" name="مجموعة 60"/>
                <p:cNvGrpSpPr/>
                <p:nvPr/>
              </p:nvGrpSpPr>
              <p:grpSpPr>
                <a:xfrm>
                  <a:off x="6155589" y="3975988"/>
                  <a:ext cx="1800787" cy="317108"/>
                  <a:chOff x="6155589" y="3975988"/>
                  <a:chExt cx="1800787" cy="317108"/>
                </a:xfrm>
              </p:grpSpPr>
              <p:cxnSp>
                <p:nvCxnSpPr>
                  <p:cNvPr id="6" name="رابط مستقيم 5"/>
                  <p:cNvCxnSpPr/>
                  <p:nvPr/>
                </p:nvCxnSpPr>
                <p:spPr>
                  <a:xfrm flipH="1">
                    <a:off x="6516218" y="3975988"/>
                    <a:ext cx="1440158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رابط مستقيم 53"/>
                  <p:cNvCxnSpPr/>
                  <p:nvPr/>
                </p:nvCxnSpPr>
                <p:spPr>
                  <a:xfrm flipV="1">
                    <a:off x="6516216" y="3975988"/>
                    <a:ext cx="0" cy="317108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رابط مستقيم 54"/>
                  <p:cNvCxnSpPr/>
                  <p:nvPr/>
                </p:nvCxnSpPr>
                <p:spPr>
                  <a:xfrm flipH="1">
                    <a:off x="6155589" y="4293096"/>
                    <a:ext cx="367483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6" name="مربع نص 55"/>
                <p:cNvSpPr txBox="1"/>
                <p:nvPr/>
              </p:nvSpPr>
              <p:spPr>
                <a:xfrm>
                  <a:off x="6084168" y="4008021"/>
                  <a:ext cx="487902" cy="30777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ar-JO" sz="1400" dirty="0" smtClean="0">
                      <a:latin typeface="GE SS TV Bold" pitchFamily="18" charset="-78"/>
                      <a:ea typeface="GE SS TV Bold" pitchFamily="18" charset="-78"/>
                      <a:cs typeface="+mj-cs"/>
                    </a:rPr>
                    <a:t>11</a:t>
                  </a:r>
                  <a:endParaRPr lang="ar-JO" sz="1400" dirty="0">
                    <a:latin typeface="GE SS TV Bold" pitchFamily="18" charset="-78"/>
                    <a:ea typeface="GE SS TV Bold" pitchFamily="18" charset="-78"/>
                    <a:cs typeface="+mj-cs"/>
                  </a:endParaRPr>
                </a:p>
              </p:txBody>
            </p:sp>
          </p:grpSp>
        </p:grpSp>
        <p:sp>
          <p:nvSpPr>
            <p:cNvPr id="64" name="مربع نص 63"/>
            <p:cNvSpPr txBox="1"/>
            <p:nvPr/>
          </p:nvSpPr>
          <p:spPr>
            <a:xfrm>
              <a:off x="6564342" y="3985319"/>
              <a:ext cx="1536050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JO" sz="1400" dirty="0" smtClean="0">
                  <a:solidFill>
                    <a:srgbClr val="C00000"/>
                  </a:solidFill>
                  <a:latin typeface="GE SS TV Bold" pitchFamily="18" charset="-78"/>
                  <a:ea typeface="GE SS TV Bold" pitchFamily="18" charset="-78"/>
                  <a:cs typeface="+mj-cs"/>
                </a:rPr>
                <a:t>194.6363636363</a:t>
              </a:r>
              <a:endParaRPr lang="ar-JO" sz="1400" dirty="0">
                <a:solidFill>
                  <a:srgbClr val="C00000"/>
                </a:solidFill>
                <a:latin typeface="GE SS TV Bold" pitchFamily="18" charset="-78"/>
                <a:ea typeface="GE SS TV Bold" pitchFamily="18" charset="-78"/>
                <a:cs typeface="+mj-cs"/>
              </a:endParaRPr>
            </a:p>
          </p:txBody>
        </p:sp>
      </p:grpSp>
      <p:cxnSp>
        <p:nvCxnSpPr>
          <p:cNvPr id="70" name="رابط مستقيم 69"/>
          <p:cNvCxnSpPr/>
          <p:nvPr/>
        </p:nvCxnSpPr>
        <p:spPr>
          <a:xfrm flipH="1">
            <a:off x="5710505" y="5256000"/>
            <a:ext cx="21100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شكل حر 73"/>
          <p:cNvSpPr/>
          <p:nvPr/>
        </p:nvSpPr>
        <p:spPr>
          <a:xfrm>
            <a:off x="7844589" y="4138863"/>
            <a:ext cx="778146" cy="1528011"/>
          </a:xfrm>
          <a:custGeom>
            <a:avLst/>
            <a:gdLst>
              <a:gd name="connsiteX0" fmla="*/ 0 w 778146"/>
              <a:gd name="connsiteY0" fmla="*/ 0 h 1528011"/>
              <a:gd name="connsiteX1" fmla="*/ 770022 w 778146"/>
              <a:gd name="connsiteY1" fmla="*/ 493295 h 1528011"/>
              <a:gd name="connsiteX2" fmla="*/ 336885 w 778146"/>
              <a:gd name="connsiteY2" fmla="*/ 1528011 h 152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8146" h="1528011">
                <a:moveTo>
                  <a:pt x="0" y="0"/>
                </a:moveTo>
                <a:cubicBezTo>
                  <a:pt x="356937" y="119313"/>
                  <a:pt x="713875" y="238627"/>
                  <a:pt x="770022" y="493295"/>
                </a:cubicBezTo>
                <a:cubicBezTo>
                  <a:pt x="826170" y="747964"/>
                  <a:pt x="581527" y="1137987"/>
                  <a:pt x="336885" y="1528011"/>
                </a:cubicBezTo>
              </a:path>
            </a:pathLst>
          </a:cu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57" name="رابط مستقيم 5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41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مستطيل مستدير الزوايا 68"/>
          <p:cNvSpPr/>
          <p:nvPr/>
        </p:nvSpPr>
        <p:spPr>
          <a:xfrm>
            <a:off x="5556248" y="3933056"/>
            <a:ext cx="2486455" cy="1287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53" name="صورة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503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الدقة العالية</a:t>
            </a:r>
            <a:endParaRPr lang="ar-J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4860032" y="5589240"/>
            <a:ext cx="3824685" cy="49244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</a:t>
            </a:r>
            <a:r>
              <a:rPr lang="ar-JO" sz="13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أدقّ </a:t>
            </a: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بإعطاء الناتج ، الإنسان أم الحاسوب ؟</a:t>
            </a:r>
            <a:b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3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الإنسان سيُعطي الناتج (194.64) أمّا الحاسوب سيُعطيه كاملاً !!!</a:t>
            </a:r>
            <a:endParaRPr lang="ar-JO" sz="13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276872"/>
            <a:ext cx="1342113" cy="1179042"/>
          </a:xfrm>
          <a:prstGeom prst="rect">
            <a:avLst/>
          </a:prstGeom>
        </p:spPr>
      </p:pic>
      <p:grpSp>
        <p:nvGrpSpPr>
          <p:cNvPr id="66" name="مجموعة 65"/>
          <p:cNvGrpSpPr/>
          <p:nvPr/>
        </p:nvGrpSpPr>
        <p:grpSpPr>
          <a:xfrm>
            <a:off x="5796136" y="4005064"/>
            <a:ext cx="2016224" cy="1078474"/>
            <a:chOff x="6084168" y="3985319"/>
            <a:chExt cx="2016224" cy="1078474"/>
          </a:xfrm>
        </p:grpSpPr>
        <p:grpSp>
          <p:nvGrpSpPr>
            <p:cNvPr id="63" name="مجموعة 62"/>
            <p:cNvGrpSpPr/>
            <p:nvPr/>
          </p:nvGrpSpPr>
          <p:grpSpPr>
            <a:xfrm>
              <a:off x="6084168" y="4293096"/>
              <a:ext cx="1872208" cy="770697"/>
              <a:chOff x="6084168" y="3975988"/>
              <a:chExt cx="1872208" cy="770697"/>
            </a:xfrm>
          </p:grpSpPr>
          <p:sp>
            <p:nvSpPr>
              <p:cNvPr id="50" name="مربع نص 49"/>
              <p:cNvSpPr txBox="1"/>
              <p:nvPr/>
            </p:nvSpPr>
            <p:spPr>
              <a:xfrm>
                <a:off x="6444208" y="4008021"/>
                <a:ext cx="845041" cy="738664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  <a:t>2141</a:t>
                </a:r>
                <a:b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</a:br>
                <a: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  <a:t>......</a:t>
                </a:r>
                <a:b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</a:br>
                <a:r>
                  <a:rPr lang="ar-JO" sz="1400" dirty="0" smtClean="0">
                    <a:latin typeface="GE SS TV Bold" pitchFamily="18" charset="-78"/>
                    <a:ea typeface="GE SS TV Bold" pitchFamily="18" charset="-78"/>
                    <a:cs typeface="+mj-cs"/>
                  </a:rPr>
                  <a:t>......</a:t>
                </a:r>
                <a:endParaRPr lang="ar-JO" sz="1400" dirty="0">
                  <a:latin typeface="GE SS TV Bold" pitchFamily="18" charset="-78"/>
                  <a:ea typeface="GE SS TV Bold" pitchFamily="18" charset="-78"/>
                  <a:cs typeface="+mj-cs"/>
                </a:endParaRPr>
              </a:p>
            </p:txBody>
          </p:sp>
          <p:grpSp>
            <p:nvGrpSpPr>
              <p:cNvPr id="62" name="مجموعة 61"/>
              <p:cNvGrpSpPr/>
              <p:nvPr/>
            </p:nvGrpSpPr>
            <p:grpSpPr>
              <a:xfrm>
                <a:off x="6084168" y="3975988"/>
                <a:ext cx="1872208" cy="339810"/>
                <a:chOff x="6084168" y="3975988"/>
                <a:chExt cx="1872208" cy="339810"/>
              </a:xfrm>
            </p:grpSpPr>
            <p:grpSp>
              <p:nvGrpSpPr>
                <p:cNvPr id="61" name="مجموعة 60"/>
                <p:cNvGrpSpPr/>
                <p:nvPr/>
              </p:nvGrpSpPr>
              <p:grpSpPr>
                <a:xfrm>
                  <a:off x="6155589" y="3975988"/>
                  <a:ext cx="1800787" cy="317108"/>
                  <a:chOff x="6155589" y="3975988"/>
                  <a:chExt cx="1800787" cy="317108"/>
                </a:xfrm>
              </p:grpSpPr>
              <p:cxnSp>
                <p:nvCxnSpPr>
                  <p:cNvPr id="6" name="رابط مستقيم 5"/>
                  <p:cNvCxnSpPr/>
                  <p:nvPr/>
                </p:nvCxnSpPr>
                <p:spPr>
                  <a:xfrm flipH="1">
                    <a:off x="6516218" y="3975988"/>
                    <a:ext cx="1440158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رابط مستقيم 53"/>
                  <p:cNvCxnSpPr/>
                  <p:nvPr/>
                </p:nvCxnSpPr>
                <p:spPr>
                  <a:xfrm flipV="1">
                    <a:off x="6516216" y="3975988"/>
                    <a:ext cx="0" cy="317108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رابط مستقيم 54"/>
                  <p:cNvCxnSpPr/>
                  <p:nvPr/>
                </p:nvCxnSpPr>
                <p:spPr>
                  <a:xfrm flipH="1">
                    <a:off x="6155589" y="4293096"/>
                    <a:ext cx="367483" cy="0"/>
                  </a:xfrm>
                  <a:prstGeom prst="line">
                    <a:avLst/>
                  </a:prstGeom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6" name="مربع نص 55"/>
                <p:cNvSpPr txBox="1"/>
                <p:nvPr/>
              </p:nvSpPr>
              <p:spPr>
                <a:xfrm>
                  <a:off x="6084168" y="4008021"/>
                  <a:ext cx="487902" cy="307777"/>
                </a:xfrm>
                <a:prstGeom prst="rect">
                  <a:avLst/>
                </a:prstGeom>
                <a:noFill/>
              </p:spPr>
              <p:txBody>
                <a:bodyPr wrap="square" rtlCol="1">
                  <a:spAutoFit/>
                </a:bodyPr>
                <a:lstStyle/>
                <a:p>
                  <a:pPr algn="ctr"/>
                  <a:r>
                    <a:rPr lang="ar-JO" sz="1400" dirty="0" smtClean="0">
                      <a:latin typeface="GE SS TV Bold" pitchFamily="18" charset="-78"/>
                      <a:ea typeface="GE SS TV Bold" pitchFamily="18" charset="-78"/>
                      <a:cs typeface="+mj-cs"/>
                    </a:rPr>
                    <a:t>11</a:t>
                  </a:r>
                  <a:endParaRPr lang="ar-JO" sz="1400" dirty="0">
                    <a:latin typeface="GE SS TV Bold" pitchFamily="18" charset="-78"/>
                    <a:ea typeface="GE SS TV Bold" pitchFamily="18" charset="-78"/>
                    <a:cs typeface="+mj-cs"/>
                  </a:endParaRPr>
                </a:p>
              </p:txBody>
            </p:sp>
          </p:grpSp>
        </p:grpSp>
        <p:sp>
          <p:nvSpPr>
            <p:cNvPr id="64" name="مربع نص 63"/>
            <p:cNvSpPr txBox="1"/>
            <p:nvPr/>
          </p:nvSpPr>
          <p:spPr>
            <a:xfrm>
              <a:off x="6564342" y="3985319"/>
              <a:ext cx="1536050" cy="30777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ar-JO" sz="1400" dirty="0" smtClean="0">
                  <a:solidFill>
                    <a:srgbClr val="C00000"/>
                  </a:solidFill>
                  <a:latin typeface="GE SS TV Bold" pitchFamily="18" charset="-78"/>
                  <a:ea typeface="GE SS TV Bold" pitchFamily="18" charset="-78"/>
                  <a:cs typeface="+mj-cs"/>
                </a:rPr>
                <a:t>194.6363636363</a:t>
              </a:r>
              <a:endParaRPr lang="ar-JO" sz="1400" dirty="0">
                <a:solidFill>
                  <a:srgbClr val="C00000"/>
                </a:solidFill>
                <a:latin typeface="GE SS TV Bold" pitchFamily="18" charset="-78"/>
                <a:ea typeface="GE SS TV Bold" pitchFamily="18" charset="-78"/>
                <a:cs typeface="+mj-cs"/>
              </a:endParaRPr>
            </a:p>
          </p:txBody>
        </p:sp>
      </p:grpSp>
      <p:cxnSp>
        <p:nvCxnSpPr>
          <p:cNvPr id="70" name="رابط مستقيم 69"/>
          <p:cNvCxnSpPr/>
          <p:nvPr/>
        </p:nvCxnSpPr>
        <p:spPr>
          <a:xfrm flipH="1">
            <a:off x="5710505" y="5256000"/>
            <a:ext cx="21100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شكل حر 73"/>
          <p:cNvSpPr/>
          <p:nvPr/>
        </p:nvSpPr>
        <p:spPr>
          <a:xfrm>
            <a:off x="7844589" y="4138863"/>
            <a:ext cx="778146" cy="1528011"/>
          </a:xfrm>
          <a:custGeom>
            <a:avLst/>
            <a:gdLst>
              <a:gd name="connsiteX0" fmla="*/ 0 w 778146"/>
              <a:gd name="connsiteY0" fmla="*/ 0 h 1528011"/>
              <a:gd name="connsiteX1" fmla="*/ 770022 w 778146"/>
              <a:gd name="connsiteY1" fmla="*/ 493295 h 1528011"/>
              <a:gd name="connsiteX2" fmla="*/ 336885 w 778146"/>
              <a:gd name="connsiteY2" fmla="*/ 1528011 h 15280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8146" h="1528011">
                <a:moveTo>
                  <a:pt x="0" y="0"/>
                </a:moveTo>
                <a:cubicBezTo>
                  <a:pt x="356937" y="119313"/>
                  <a:pt x="713875" y="238627"/>
                  <a:pt x="770022" y="493295"/>
                </a:cubicBezTo>
                <a:cubicBezTo>
                  <a:pt x="826170" y="747964"/>
                  <a:pt x="581527" y="1137987"/>
                  <a:pt x="336885" y="1528011"/>
                </a:cubicBezTo>
              </a:path>
            </a:pathLst>
          </a:custGeom>
          <a:ln>
            <a:headEnd type="arrow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cxnSp>
        <p:nvCxnSpPr>
          <p:cNvPr id="57" name="رابط مستقيم 5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133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مستطيل مستدير الزوايا 68"/>
          <p:cNvSpPr/>
          <p:nvPr/>
        </p:nvSpPr>
        <p:spPr>
          <a:xfrm>
            <a:off x="5556248" y="3933056"/>
            <a:ext cx="2486455" cy="1287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53" name="صورة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503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القدرة الكبيرة على تخزين البيانات واسترجاعها</a:t>
            </a:r>
            <a:endParaRPr lang="ar-J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5613937" y="4084584"/>
            <a:ext cx="2342439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مهما كانت قدرة استيعاب الإنسان وقوة ذاكرته </a:t>
            </a: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فلن تكون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قادرة على الاحتفاظ بجميع المعلومات لفترة طويلة واسترجاعها عند الحاجة !!!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276872"/>
            <a:ext cx="1342113" cy="1179042"/>
          </a:xfrm>
          <a:prstGeom prst="rect">
            <a:avLst/>
          </a:prstGeom>
        </p:spPr>
      </p:pic>
      <p:cxnSp>
        <p:nvCxnSpPr>
          <p:cNvPr id="70" name="رابط مستقيم 69"/>
          <p:cNvCxnSpPr/>
          <p:nvPr/>
        </p:nvCxnSpPr>
        <p:spPr>
          <a:xfrm flipH="1">
            <a:off x="5710505" y="5256000"/>
            <a:ext cx="21100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420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مستطيل مستدير الزوايا 68"/>
          <p:cNvSpPr/>
          <p:nvPr/>
        </p:nvSpPr>
        <p:spPr>
          <a:xfrm>
            <a:off x="5556248" y="3933056"/>
            <a:ext cx="2486455" cy="128794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pic>
        <p:nvPicPr>
          <p:cNvPr id="53" name="صورة 5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5032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استمرارية العمل</a:t>
            </a:r>
            <a:endParaRPr lang="ar-JO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5613937" y="4084584"/>
            <a:ext cx="2342439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أوقات عمل أي عامل في مصنع ما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هي ما بين الساعة 8 إلى 4 مساءً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بينما الآلات الصناعية المبرمجة بإمكانها العمل </a:t>
            </a:r>
            <a:r>
              <a:rPr lang="ar-JO" sz="14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مدار الساعة </a:t>
            </a: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!!!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276872"/>
            <a:ext cx="1342113" cy="1179042"/>
          </a:xfrm>
          <a:prstGeom prst="rect">
            <a:avLst/>
          </a:prstGeom>
        </p:spPr>
      </p:pic>
      <p:cxnSp>
        <p:nvCxnSpPr>
          <p:cNvPr id="70" name="رابط مستقيم 69"/>
          <p:cNvCxnSpPr/>
          <p:nvPr/>
        </p:nvCxnSpPr>
        <p:spPr>
          <a:xfrm flipH="1">
            <a:off x="5710505" y="5256000"/>
            <a:ext cx="21100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295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0" name="مربع نص 49"/>
          <p:cNvSpPr txBox="1"/>
          <p:nvPr/>
        </p:nvSpPr>
        <p:spPr>
          <a:xfrm>
            <a:off x="4806822" y="3379930"/>
            <a:ext cx="4013650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الأسباب </a:t>
            </a:r>
            <a:r>
              <a:rPr lang="ar-JO" sz="1600" dirty="0">
                <a:latin typeface="GE SS TV Bold" pitchFamily="18" charset="-78"/>
                <a:ea typeface="GE SS TV Bold" pitchFamily="18" charset="-78"/>
                <a:cs typeface="+mj-cs"/>
              </a:rPr>
              <a:t>التي تؤدي إلى </a:t>
            </a:r>
            <a:r>
              <a:rPr lang="ar-JO" sz="1600" b="1" dirty="0">
                <a:latin typeface="GE SS TV Bold" pitchFamily="18" charset="-78"/>
                <a:ea typeface="GE SS TV Bold" pitchFamily="18" charset="-78"/>
                <a:cs typeface="+mj-cs"/>
              </a:rPr>
              <a:t>وجود أخطاء في النتائج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التي </a:t>
            </a:r>
            <a:r>
              <a:rPr lang="ar-JO" sz="1600" dirty="0">
                <a:latin typeface="GE SS TV Bold" pitchFamily="18" charset="-78"/>
                <a:ea typeface="GE SS TV Bold" pitchFamily="18" charset="-78"/>
                <a:cs typeface="+mj-cs"/>
              </a:rPr>
              <a:t>يُعطيها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، والتي </a:t>
            </a:r>
            <a:r>
              <a:rPr lang="ar-JO" sz="1600" dirty="0">
                <a:latin typeface="GE SS TV Bold" pitchFamily="18" charset="-78"/>
                <a:ea typeface="GE SS TV Bold" pitchFamily="18" charset="-78"/>
                <a:cs typeface="+mj-cs"/>
              </a:rPr>
              <a:t>تُقلّل من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الدقة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589" y="2336928"/>
            <a:ext cx="1220551" cy="1092072"/>
          </a:xfrm>
          <a:prstGeom prst="rect">
            <a:avLst/>
          </a:prstGeom>
        </p:spPr>
      </p:pic>
      <p:sp>
        <p:nvSpPr>
          <p:cNvPr id="51" name="مربع نص 50"/>
          <p:cNvSpPr txBox="1"/>
          <p:nvPr/>
        </p:nvSpPr>
        <p:spPr>
          <a:xfrm>
            <a:off x="5017339" y="2442374"/>
            <a:ext cx="1354861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 SS TV Bold" pitchFamily="18" charset="-78"/>
                <a:ea typeface="GE SS TV Bold" pitchFamily="18" charset="-78"/>
                <a:cs typeface="+mj-cs"/>
              </a:rPr>
              <a:t>قضية للمناقشة</a:t>
            </a:r>
            <a:endParaRPr lang="ar-JO" sz="1400" b="1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 SS TV Bold" pitchFamily="18" charset="-78"/>
              <a:ea typeface="GE SS TV Bold" pitchFamily="18" charset="-78"/>
            </a:endParaRPr>
          </a:p>
        </p:txBody>
      </p:sp>
      <p:cxnSp>
        <p:nvCxnSpPr>
          <p:cNvPr id="4" name="رابط مستقيم 3"/>
          <p:cNvCxnSpPr/>
          <p:nvPr/>
        </p:nvCxnSpPr>
        <p:spPr>
          <a:xfrm>
            <a:off x="5251703" y="2708920"/>
            <a:ext cx="90388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2" name="صورة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301788"/>
            <a:ext cx="1061494" cy="495364"/>
          </a:xfrm>
          <a:prstGeom prst="rect">
            <a:avLst/>
          </a:prstGeom>
        </p:spPr>
      </p:pic>
      <p:sp>
        <p:nvSpPr>
          <p:cNvPr id="53" name="مربع نص 52"/>
          <p:cNvSpPr txBox="1"/>
          <p:nvPr/>
        </p:nvSpPr>
        <p:spPr>
          <a:xfrm>
            <a:off x="6156176" y="4797152"/>
            <a:ext cx="1191309" cy="2616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100" b="1" dirty="0" smtClean="0">
                <a:solidFill>
                  <a:schemeClr val="accent1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انظر الشريحة التالية</a:t>
            </a:r>
            <a:endParaRPr lang="ar-JO" sz="1100" b="1" dirty="0">
              <a:solidFill>
                <a:schemeClr val="accent1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689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صورة 4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950838" y="2636912"/>
            <a:ext cx="3725618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b="1" dirty="0">
                <a:cs typeface="+mj-cs"/>
              </a:rPr>
              <a:t> 1.</a:t>
            </a:r>
            <a:r>
              <a:rPr lang="ar-JO" sz="1400" dirty="0">
                <a:cs typeface="+mj-cs"/>
              </a:rPr>
              <a:t> </a:t>
            </a:r>
            <a:r>
              <a:rPr lang="ar-JO" sz="1400" b="1" dirty="0">
                <a:solidFill>
                  <a:srgbClr val="00B050"/>
                </a:solidFill>
                <a:cs typeface="+mj-cs"/>
              </a:rPr>
              <a:t>خطأ في عملية الإدخال</a:t>
            </a:r>
            <a:endParaRPr lang="en-US" sz="1400" dirty="0">
              <a:solidFill>
                <a:srgbClr val="00B050"/>
              </a:solidFill>
              <a:cs typeface="+mj-cs"/>
            </a:endParaRPr>
          </a:p>
          <a:p>
            <a:r>
              <a:rPr lang="ar-JO" sz="1400" dirty="0">
                <a:cs typeface="+mj-cs"/>
              </a:rPr>
              <a:t> </a:t>
            </a:r>
            <a:r>
              <a:rPr lang="ar-JO" sz="1400" dirty="0" smtClean="0">
                <a:cs typeface="+mj-cs"/>
              </a:rPr>
              <a:t>        </a:t>
            </a:r>
            <a:r>
              <a:rPr lang="ar-JO" sz="1400" b="1" dirty="0">
                <a:cs typeface="+mj-cs"/>
              </a:rPr>
              <a:t>مثال :</a:t>
            </a:r>
            <a:endParaRPr lang="en-US" sz="1400" dirty="0">
              <a:cs typeface="+mj-cs"/>
            </a:endParaRPr>
          </a:p>
          <a:p>
            <a:r>
              <a:rPr lang="ar-JO" sz="1400" dirty="0">
                <a:cs typeface="+mj-cs"/>
              </a:rPr>
              <a:t>               </a:t>
            </a:r>
            <a:r>
              <a:rPr lang="ar-JO" sz="1400" b="1" dirty="0">
                <a:cs typeface="+mj-cs"/>
              </a:rPr>
              <a:t>●</a:t>
            </a:r>
            <a:r>
              <a:rPr lang="ar-JO" sz="1400" dirty="0">
                <a:cs typeface="+mj-cs"/>
              </a:rPr>
              <a:t> </a:t>
            </a:r>
            <a:r>
              <a:rPr lang="ar-JO" sz="1400" b="1" dirty="0">
                <a:cs typeface="+mj-cs"/>
              </a:rPr>
              <a:t>الآلة الحاسبة</a:t>
            </a:r>
            <a:r>
              <a:rPr lang="ar-JO" sz="1400" dirty="0">
                <a:cs typeface="+mj-cs"/>
              </a:rPr>
              <a:t>  ( لو أدخلنا أي رمز أو حرف </a:t>
            </a:r>
            <a:r>
              <a:rPr lang="ar-JO" sz="1400" dirty="0" smtClean="0">
                <a:cs typeface="+mj-cs"/>
              </a:rPr>
              <a:t/>
            </a:r>
            <a:br>
              <a:rPr lang="ar-JO" sz="1400" dirty="0" smtClean="0">
                <a:cs typeface="+mj-cs"/>
              </a:rPr>
            </a:br>
            <a:r>
              <a:rPr lang="ar-JO" sz="1400" dirty="0" smtClean="0">
                <a:cs typeface="+mj-cs"/>
              </a:rPr>
              <a:t>                          بالخطأ </a:t>
            </a:r>
            <a:r>
              <a:rPr lang="ar-JO" sz="1400" dirty="0">
                <a:cs typeface="+mj-cs"/>
              </a:rPr>
              <a:t>قبل العملية الحسابية + - * / )</a:t>
            </a:r>
            <a:endParaRPr lang="en-US" sz="1400" dirty="0">
              <a:cs typeface="+mj-cs"/>
            </a:endParaRPr>
          </a:p>
          <a:p>
            <a:r>
              <a:rPr lang="ar-JO" sz="1400" dirty="0">
                <a:cs typeface="+mj-cs"/>
              </a:rPr>
              <a:t>               </a:t>
            </a:r>
            <a:r>
              <a:rPr lang="ar-JO" sz="1400" b="1" dirty="0">
                <a:cs typeface="+mj-cs"/>
              </a:rPr>
              <a:t>●</a:t>
            </a:r>
            <a:r>
              <a:rPr lang="ar-JO" sz="1400" dirty="0">
                <a:cs typeface="+mj-cs"/>
              </a:rPr>
              <a:t> </a:t>
            </a:r>
            <a:r>
              <a:rPr lang="ar-JO" sz="1400" b="1" dirty="0">
                <a:cs typeface="+mj-cs"/>
              </a:rPr>
              <a:t>خطأ في الإملاء الكتابي</a:t>
            </a:r>
            <a:r>
              <a:rPr lang="ar-JO" sz="1400" dirty="0">
                <a:cs typeface="+mj-cs"/>
              </a:rPr>
              <a:t> </a:t>
            </a:r>
            <a:r>
              <a:rPr lang="ar-JO" sz="1400" dirty="0" smtClean="0">
                <a:cs typeface="+mj-cs"/>
              </a:rPr>
              <a:t/>
            </a:r>
            <a:br>
              <a:rPr lang="ar-JO" sz="1400" dirty="0" smtClean="0">
                <a:cs typeface="+mj-cs"/>
              </a:rPr>
            </a:br>
            <a:r>
              <a:rPr lang="ar-JO" sz="1400" dirty="0" smtClean="0">
                <a:cs typeface="+mj-cs"/>
              </a:rPr>
              <a:t>                     ( </a:t>
            </a:r>
            <a:r>
              <a:rPr lang="ar-JO" sz="1400" dirty="0">
                <a:cs typeface="+mj-cs"/>
              </a:rPr>
              <a:t>للتأكد من علامة طالب معيّن وقمنا بإدخال </a:t>
            </a:r>
            <a:r>
              <a:rPr lang="ar-JO" sz="1400" dirty="0" smtClean="0">
                <a:cs typeface="+mj-cs"/>
              </a:rPr>
              <a:t/>
            </a:r>
            <a:br>
              <a:rPr lang="ar-JO" sz="1400" dirty="0" smtClean="0">
                <a:cs typeface="+mj-cs"/>
              </a:rPr>
            </a:br>
            <a:r>
              <a:rPr lang="ar-JO" sz="1400" dirty="0" smtClean="0">
                <a:cs typeface="+mj-cs"/>
              </a:rPr>
              <a:t>                      رقمه </a:t>
            </a:r>
            <a:r>
              <a:rPr lang="ar-JO" sz="1400" dirty="0">
                <a:cs typeface="+mj-cs"/>
              </a:rPr>
              <a:t>الوطني وأخطأنا في رقم من أرقامه ) </a:t>
            </a:r>
            <a:br>
              <a:rPr lang="ar-JO" sz="1400" dirty="0">
                <a:cs typeface="+mj-cs"/>
              </a:rPr>
            </a:br>
            <a:r>
              <a:rPr lang="ar-JO" sz="1400" dirty="0">
                <a:cs typeface="+mj-cs"/>
              </a:rPr>
              <a:t>               </a:t>
            </a:r>
            <a:r>
              <a:rPr lang="ar-JO" sz="1400" dirty="0" smtClean="0">
                <a:cs typeface="+mj-cs"/>
              </a:rPr>
              <a:t>      </a:t>
            </a:r>
            <a:r>
              <a:rPr lang="ar-JO" sz="1400" dirty="0">
                <a:cs typeface="+mj-cs"/>
              </a:rPr>
              <a:t>سيكون الناتج طالب آخر</a:t>
            </a:r>
            <a:endParaRPr lang="en-US" sz="1400" dirty="0">
              <a:cs typeface="+mj-cs"/>
            </a:endParaRPr>
          </a:p>
          <a:p>
            <a:r>
              <a:rPr lang="ar-JO" sz="1400" dirty="0">
                <a:cs typeface="+mj-cs"/>
              </a:rPr>
              <a:t>  </a:t>
            </a:r>
            <a:endParaRPr lang="en-US" sz="1400" dirty="0">
              <a:cs typeface="+mj-cs"/>
            </a:endParaRPr>
          </a:p>
          <a:p>
            <a:r>
              <a:rPr lang="ar-JO" sz="1400" dirty="0" smtClean="0">
                <a:cs typeface="+mj-cs"/>
              </a:rPr>
              <a:t>  </a:t>
            </a:r>
            <a:r>
              <a:rPr lang="ar-JO" sz="1400" b="1" dirty="0">
                <a:cs typeface="+mj-cs"/>
              </a:rPr>
              <a:t>2.</a:t>
            </a:r>
            <a:r>
              <a:rPr lang="ar-JO" sz="1400" dirty="0">
                <a:cs typeface="+mj-cs"/>
              </a:rPr>
              <a:t> </a:t>
            </a:r>
            <a:r>
              <a:rPr lang="ar-JO" sz="1400" b="1" dirty="0">
                <a:solidFill>
                  <a:srgbClr val="00B050"/>
                </a:solidFill>
                <a:cs typeface="+mj-cs"/>
              </a:rPr>
              <a:t>وجود فيروس في جهاز الحاسوب.</a:t>
            </a:r>
            <a:endParaRPr lang="ar-JO" sz="1400" dirty="0">
              <a:solidFill>
                <a:srgbClr val="00B050"/>
              </a:solidFill>
              <a:cs typeface="+mj-cs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1692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14234"/>
            <a:ext cx="3528391" cy="45369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صورة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4869160"/>
            <a:ext cx="401781" cy="396000"/>
          </a:xfrm>
          <a:prstGeom prst="rect">
            <a:avLst/>
          </a:prstGeom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8360" y="2708920"/>
            <a:ext cx="3838096" cy="2447619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" name="صورة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04" y="2792404"/>
            <a:ext cx="180000" cy="180000"/>
          </a:xfrm>
          <a:prstGeom prst="rect">
            <a:avLst/>
          </a:prstGeom>
        </p:spPr>
      </p:pic>
      <p:pic>
        <p:nvPicPr>
          <p:cNvPr id="47" name="صورة 4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019" y="3387016"/>
            <a:ext cx="180000" cy="180000"/>
          </a:xfrm>
          <a:prstGeom prst="rect">
            <a:avLst/>
          </a:prstGeom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5004" y="4452382"/>
            <a:ext cx="180000" cy="180000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019" y="4853499"/>
            <a:ext cx="180000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6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صورة 5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860032" y="4001634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نفّذ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النشاط (1-2)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 الإنسان والحاسوب</a:t>
            </a:r>
            <a:b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على دفتر الواجبات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47" name="صورة 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366" y="2996952"/>
            <a:ext cx="837728" cy="837728"/>
          </a:xfrm>
          <a:prstGeom prst="rect">
            <a:avLst/>
          </a:prstGeom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3303222"/>
            <a:ext cx="868403" cy="387441"/>
          </a:xfrm>
          <a:prstGeom prst="rect">
            <a:avLst/>
          </a:prstGeom>
        </p:spPr>
      </p:pic>
      <p:cxnSp>
        <p:nvCxnSpPr>
          <p:cNvPr id="49" name="رابط مستقيم 48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666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4" name="صورة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72" y="2163348"/>
            <a:ext cx="3065852" cy="3065852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5652120" y="5157192"/>
            <a:ext cx="220092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2800" b="1" dirty="0" smtClean="0">
                <a:solidFill>
                  <a:schemeClr val="accent6">
                    <a:lumMod val="50000"/>
                  </a:schemeClr>
                </a:solidFill>
                <a:cs typeface="DecoType Thuluth" panose="02010000000000000000" pitchFamily="2" charset="-78"/>
              </a:rPr>
              <a:t>أسئلة الدرس</a:t>
            </a:r>
            <a:endParaRPr lang="ar-JO" sz="2800" b="1" dirty="0">
              <a:solidFill>
                <a:schemeClr val="accent6">
                  <a:lumMod val="50000"/>
                </a:schemeClr>
              </a:solidFill>
              <a:cs typeface="DecoType Thuluth" panose="02010000000000000000" pitchFamily="2" charset="-78"/>
            </a:endParaRPr>
          </a:p>
        </p:txBody>
      </p:sp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471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4638072" y="2912164"/>
            <a:ext cx="3974738" cy="289310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يتكوّن الحاسوب من مجموعة من                   المتصلة ببعضهـا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والتي تؤدي كل منها وظيفـة معينـة وتعمل فيمـا بينها بتكامـــل من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خلال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يتم إظهار مخرجات الحاسوب بصورة مرئية على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 أو مطبوعة على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من مزايا الحاسوب                          حيث يستطيـع تنفـيــــــذ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 العمليات أسرع بكثير من الإنسان ممّا يساعد على توفيـر الوقــت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 والجهد والمال.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/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من الأمثلة على عمليات معالجة البيانـات المدخلــة إلى الحاسوب  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    إجراء العمليات                    و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4572000" y="2420888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الأول /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6" name="مستطيل مستدير الزوايا 55"/>
          <p:cNvSpPr/>
          <p:nvPr/>
        </p:nvSpPr>
        <p:spPr>
          <a:xfrm>
            <a:off x="5802572" y="2940144"/>
            <a:ext cx="723974" cy="2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5745385" y="2922329"/>
            <a:ext cx="792088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المعدّات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8" name="مستطيل مستدير الزوايا 57"/>
          <p:cNvSpPr/>
          <p:nvPr/>
        </p:nvSpPr>
        <p:spPr>
          <a:xfrm>
            <a:off x="4788024" y="3826833"/>
            <a:ext cx="723974" cy="2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9" name="مستطيل مستدير الزوايا 58"/>
          <p:cNvSpPr/>
          <p:nvPr/>
        </p:nvSpPr>
        <p:spPr>
          <a:xfrm>
            <a:off x="6625441" y="4042833"/>
            <a:ext cx="723974" cy="2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0" name="مستطيل مستدير الزوايا 59"/>
          <p:cNvSpPr/>
          <p:nvPr/>
        </p:nvSpPr>
        <p:spPr>
          <a:xfrm>
            <a:off x="6164559" y="4438853"/>
            <a:ext cx="1028774" cy="2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1" name="مستطيل مستدير الزوايا 60"/>
          <p:cNvSpPr/>
          <p:nvPr/>
        </p:nvSpPr>
        <p:spPr>
          <a:xfrm>
            <a:off x="5745385" y="5518972"/>
            <a:ext cx="723974" cy="2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62" name="مستطيل مستدير الزوايا 61"/>
          <p:cNvSpPr/>
          <p:nvPr/>
        </p:nvSpPr>
        <p:spPr>
          <a:xfrm>
            <a:off x="6728346" y="5518973"/>
            <a:ext cx="723974" cy="2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53" name="مربع نص 52"/>
          <p:cNvSpPr txBox="1"/>
          <p:nvPr/>
        </p:nvSpPr>
        <p:spPr>
          <a:xfrm>
            <a:off x="6678946" y="5494847"/>
            <a:ext cx="792088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الحسابية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4" name="مربع نص 53"/>
          <p:cNvSpPr txBox="1"/>
          <p:nvPr/>
        </p:nvSpPr>
        <p:spPr>
          <a:xfrm>
            <a:off x="5725888" y="5494847"/>
            <a:ext cx="792088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المنطقية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6119790" y="4400659"/>
            <a:ext cx="1155521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السرعة الهائلة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6591384" y="4006805"/>
            <a:ext cx="792088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الطابعة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4719910" y="3790781"/>
            <a:ext cx="792088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الشاشة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63" name="مستطيل مستدير الزوايا 62"/>
          <p:cNvSpPr/>
          <p:nvPr/>
        </p:nvSpPr>
        <p:spPr>
          <a:xfrm>
            <a:off x="7275311" y="3409121"/>
            <a:ext cx="723974" cy="2160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9" name="مربع نص 48"/>
          <p:cNvSpPr txBox="1"/>
          <p:nvPr/>
        </p:nvSpPr>
        <p:spPr>
          <a:xfrm>
            <a:off x="7241254" y="3363232"/>
            <a:ext cx="792088" cy="29238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300" dirty="0" smtClean="0">
                <a:solidFill>
                  <a:srgbClr val="3333FF"/>
                </a:solidFill>
                <a:latin typeface="GE SS TV Bold" pitchFamily="18" charset="-78"/>
                <a:ea typeface="GE SS TV Bold" pitchFamily="18" charset="-78"/>
                <a:cs typeface="+mj-cs"/>
              </a:rPr>
              <a:t>البرمجيات</a:t>
            </a:r>
            <a:endParaRPr lang="ar-JO" sz="1300" dirty="0">
              <a:solidFill>
                <a:srgbClr val="3333FF"/>
              </a:solidFill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55" name="صورة 5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cxnSp>
        <p:nvCxnSpPr>
          <p:cNvPr id="57" name="رابط مستقيم 5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60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46" name="مربع نص 45"/>
          <p:cNvSpPr txBox="1"/>
          <p:nvPr/>
        </p:nvSpPr>
        <p:spPr>
          <a:xfrm>
            <a:off x="5148064" y="2780928"/>
            <a:ext cx="3189485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السرعة الهائلة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الدقة العالية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القدرة الكبيرة على تخزين البيانات واسترجاعها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استمرارية العمل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47" name="مربع نص 46"/>
          <p:cNvSpPr txBox="1"/>
          <p:nvPr/>
        </p:nvSpPr>
        <p:spPr>
          <a:xfrm>
            <a:off x="4572000" y="2420888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الثاني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مزايا الحاسوب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5" name="مربع نص 54"/>
          <p:cNvSpPr txBox="1"/>
          <p:nvPr/>
        </p:nvSpPr>
        <p:spPr>
          <a:xfrm>
            <a:off x="4572000" y="4170566"/>
            <a:ext cx="3888432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السؤال الثالث /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تصنيف النقاط إلى حسابية أو منطقية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sp>
        <p:nvSpPr>
          <p:cNvPr id="57" name="مربع نص 56"/>
          <p:cNvSpPr txBox="1"/>
          <p:nvPr/>
        </p:nvSpPr>
        <p:spPr>
          <a:xfrm>
            <a:off x="5148064" y="4563125"/>
            <a:ext cx="3189485" cy="95410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أ- منطقية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ب- حسابية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جـ- منطقية</a:t>
            </a:r>
            <a:b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د- منطقية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936226">
            <a:off x="4932040" y="5076452"/>
            <a:ext cx="927598" cy="927598"/>
          </a:xfrm>
          <a:prstGeom prst="rect">
            <a:avLst/>
          </a:prstGeom>
        </p:spPr>
      </p:pic>
      <p:pic>
        <p:nvPicPr>
          <p:cNvPr id="48" name="صورة 4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3" y="2086356"/>
            <a:ext cx="587249" cy="536035"/>
          </a:xfrm>
          <a:prstGeom prst="rect">
            <a:avLst/>
          </a:prstGeom>
        </p:spPr>
      </p:pic>
      <p:pic>
        <p:nvPicPr>
          <p:cNvPr id="49" name="صورة 4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5902" y="3861048"/>
            <a:ext cx="587249" cy="536035"/>
          </a:xfrm>
          <a:prstGeom prst="rect">
            <a:avLst/>
          </a:prstGeom>
        </p:spPr>
      </p:pic>
      <p:cxnSp>
        <p:nvCxnSpPr>
          <p:cNvPr id="50" name="رابط مستقيم 49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257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320" y="2060848"/>
            <a:ext cx="2578596" cy="2578596"/>
          </a:xfrm>
          <a:prstGeom prst="rect">
            <a:avLst/>
          </a:prstGeom>
        </p:spPr>
      </p:pic>
      <p:pic>
        <p:nvPicPr>
          <p:cNvPr id="5" name="صورة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4653136"/>
            <a:ext cx="4488952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67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صورة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543486"/>
            <a:ext cx="2447619" cy="268571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903526"/>
            <a:ext cx="3312368" cy="1156539"/>
          </a:xfrm>
          <a:prstGeom prst="rect">
            <a:avLst/>
          </a:prstGeom>
        </p:spPr>
      </p:pic>
      <p:pic>
        <p:nvPicPr>
          <p:cNvPr id="7" name="صورة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2721" y="3911638"/>
            <a:ext cx="2165503" cy="4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5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مستطيل 46"/>
          <p:cNvSpPr>
            <a:spLocks noChangeAspect="1"/>
          </p:cNvSpPr>
          <p:nvPr/>
        </p:nvSpPr>
        <p:spPr>
          <a:xfrm>
            <a:off x="539552" y="1700808"/>
            <a:ext cx="3528392" cy="455036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8" name="مربع نص 47"/>
          <p:cNvSpPr txBox="1"/>
          <p:nvPr/>
        </p:nvSpPr>
        <p:spPr>
          <a:xfrm>
            <a:off x="683568" y="2060848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2000" b="1" dirty="0" smtClean="0">
                <a:latin typeface="Arial"/>
                <a:cs typeface="Arial"/>
              </a:rPr>
              <a:t>☼</a:t>
            </a:r>
            <a:r>
              <a:rPr lang="ar-JO" sz="2000" dirty="0" smtClean="0"/>
              <a:t>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يُعرّف الطالب مفهوم </a:t>
            </a:r>
            <a:r>
              <a:rPr lang="ar-JO" sz="2000" dirty="0">
                <a:solidFill>
                  <a:srgbClr val="3333FF"/>
                </a:solidFill>
                <a:latin typeface="Adobe Arabic" pitchFamily="18" charset="-78"/>
                <a:cs typeface="Adobe Arabic" pitchFamily="18" charset="-78"/>
              </a:rPr>
              <a:t>الحاسوب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.</a:t>
            </a:r>
            <a:endParaRPr lang="ar-JO" sz="2000" b="1" dirty="0">
              <a:latin typeface="Adobe Arabic" pitchFamily="18" charset="-78"/>
              <a:cs typeface="Adobe Arabic" pitchFamily="18" charset="-78"/>
            </a:endParaRPr>
          </a:p>
        </p:txBody>
      </p:sp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087" y="2318317"/>
            <a:ext cx="4348457" cy="2550843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611560" y="2348880"/>
            <a:ext cx="3456384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 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يُميّز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بين </a:t>
            </a:r>
            <a:r>
              <a:rPr lang="ar-JO" sz="2000" dirty="0">
                <a:solidFill>
                  <a:srgbClr val="00B050"/>
                </a:solidFill>
                <a:latin typeface="Adobe Arabic" pitchFamily="18" charset="-78"/>
                <a:cs typeface="Adobe Arabic" pitchFamily="18" charset="-78"/>
              </a:rPr>
              <a:t>المعدّات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 ( </a:t>
            </a:r>
            <a:r>
              <a:rPr lang="en-US" sz="2000" dirty="0">
                <a:latin typeface="Adobe Arabic" pitchFamily="18" charset="-78"/>
                <a:cs typeface="Adobe Arabic" pitchFamily="18" charset="-78"/>
              </a:rPr>
              <a:t>Hardware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)</a:t>
            </a:r>
            <a:br>
              <a:rPr lang="ar-JO" sz="2000" dirty="0" smtClean="0">
                <a:latin typeface="Adobe Arabic" pitchFamily="18" charset="-78"/>
                <a:cs typeface="Adobe Arabic" pitchFamily="18" charset="-78"/>
              </a:rPr>
            </a:b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    </a:t>
            </a:r>
            <a:r>
              <a:rPr lang="ar-JO" sz="2000" dirty="0">
                <a:solidFill>
                  <a:srgbClr val="00B050"/>
                </a:solidFill>
                <a:latin typeface="Adobe Arabic" pitchFamily="18" charset="-78"/>
                <a:cs typeface="Adobe Arabic" pitchFamily="18" charset="-78"/>
              </a:rPr>
              <a:t>والبرمجيات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 ( </a:t>
            </a:r>
            <a:r>
              <a:rPr lang="en-US" sz="2000" dirty="0">
                <a:latin typeface="Adobe Arabic" pitchFamily="18" charset="-78"/>
                <a:cs typeface="Adobe Arabic" pitchFamily="18" charset="-78"/>
              </a:rPr>
              <a:t>Software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 )</a:t>
            </a:r>
            <a:endParaRPr lang="ar-JO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0" name="مربع نص 49"/>
          <p:cNvSpPr txBox="1"/>
          <p:nvPr/>
        </p:nvSpPr>
        <p:spPr>
          <a:xfrm>
            <a:off x="539552" y="2956882"/>
            <a:ext cx="352839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يتعرّف إلى بعض مُلحقات جهاز الحاسوب.</a:t>
            </a:r>
            <a:endParaRPr lang="ar-JO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1" name="مربع نص 50"/>
          <p:cNvSpPr txBox="1"/>
          <p:nvPr/>
        </p:nvSpPr>
        <p:spPr>
          <a:xfrm>
            <a:off x="683568" y="3284984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يشرح مبدأ عمل الحاسوب.</a:t>
            </a:r>
            <a:endParaRPr lang="ar-JO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2" name="مربع نص 51"/>
          <p:cNvSpPr txBox="1"/>
          <p:nvPr/>
        </p:nvSpPr>
        <p:spPr>
          <a:xfrm>
            <a:off x="683568" y="3604954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يُدرك مزايا استخدام الحاسوب.</a:t>
            </a:r>
            <a:endParaRPr lang="ar-JO" sz="2000" b="1" dirty="0">
              <a:latin typeface="Adobe Arabic" pitchFamily="18" charset="-78"/>
              <a:cs typeface="Adobe Arabic" pitchFamily="18" charset="-78"/>
            </a:endParaRPr>
          </a:p>
        </p:txBody>
      </p:sp>
      <p:sp>
        <p:nvSpPr>
          <p:cNvPr id="53" name="مربع نص 52"/>
          <p:cNvSpPr txBox="1"/>
          <p:nvPr/>
        </p:nvSpPr>
        <p:spPr>
          <a:xfrm>
            <a:off x="683568" y="3892986"/>
            <a:ext cx="33843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/>
            <a:r>
              <a:rPr lang="ar-JO" sz="2000" b="1" dirty="0">
                <a:latin typeface="Adobe Arabic" pitchFamily="18" charset="-78"/>
                <a:cs typeface="Adobe Arabic" pitchFamily="18" charset="-78"/>
              </a:rPr>
              <a:t>☼</a:t>
            </a:r>
            <a:r>
              <a:rPr lang="ar-JO" sz="2000" dirty="0" smtClean="0">
                <a:latin typeface="Adobe Arabic" pitchFamily="18" charset="-78"/>
                <a:cs typeface="Adobe Arabic" pitchFamily="18" charset="-78"/>
              </a:rPr>
              <a:t> </a:t>
            </a:r>
            <a:r>
              <a:rPr lang="ar-JO" sz="2000" dirty="0">
                <a:latin typeface="Adobe Arabic" pitchFamily="18" charset="-78"/>
                <a:cs typeface="Adobe Arabic" pitchFamily="18" charset="-78"/>
              </a:rPr>
              <a:t>يُقارن بين أداء الإنسان وأداء الحاسوب.</a:t>
            </a:r>
            <a:endParaRPr lang="ar-JO" sz="2000" b="1" dirty="0">
              <a:latin typeface="Adobe Arabic" pitchFamily="18" charset="-78"/>
              <a:cs typeface="Adobe Arabic" pitchFamily="18" charset="-78"/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4498" y="4581128"/>
            <a:ext cx="1791358" cy="115018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0135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707755" y="3429000"/>
            <a:ext cx="4256733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dirty="0" smtClean="0"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اقرأ الصفحة الأولى من الدرس </a:t>
            </a:r>
            <a:r>
              <a:rPr lang="ar-JO" dirty="0" smtClean="0">
                <a:solidFill>
                  <a:srgbClr val="008000"/>
                </a:solidFill>
                <a:latin typeface="GE SS TV Bold" pitchFamily="18" charset="-78"/>
                <a:ea typeface="GE SS TV Bold" pitchFamily="18" charset="-78"/>
                <a:cs typeface="GE SS TV Bold" pitchFamily="18" charset="-78"/>
              </a:rPr>
              <a:t>قراءة صامتة</a:t>
            </a:r>
            <a:endParaRPr lang="ar-JO" dirty="0">
              <a:latin typeface="GE SS TV Bold" pitchFamily="18" charset="-78"/>
              <a:ea typeface="GE SS TV Bold" pitchFamily="18" charset="-78"/>
              <a:cs typeface="GE SS TV Bold" pitchFamily="18" charset="-78"/>
            </a:endParaRPr>
          </a:p>
        </p:txBody>
      </p:sp>
      <p:pic>
        <p:nvPicPr>
          <p:cNvPr id="8" name="صورة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964" y="2348880"/>
            <a:ext cx="958311" cy="958311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14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83540" y="3418724"/>
            <a:ext cx="4256733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>
                <a:latin typeface="GE SS TV Bold" pitchFamily="18" charset="-78"/>
                <a:ea typeface="GE SS TV Bold" pitchFamily="18" charset="-78"/>
                <a:cs typeface="+mj-cs"/>
              </a:rPr>
              <a:t>أهم اختراعات </a:t>
            </a:r>
            <a:r>
              <a:rPr lang="ar-JO" sz="1600" dirty="0">
                <a:latin typeface="GE SS TV Bold" pitchFamily="18" charset="-78"/>
                <a:ea typeface="GE SS TV Bold" pitchFamily="18" charset="-78"/>
                <a:cs typeface="+mj-cs"/>
              </a:rPr>
              <a:t>العصر الحديث</a:t>
            </a:r>
            <a:br>
              <a:rPr lang="ar-JO" sz="1600" dirty="0">
                <a:latin typeface="GE SS TV Bold" pitchFamily="18" charset="-78"/>
                <a:ea typeface="GE SS TV Bold" pitchFamily="18" charset="-78"/>
                <a:cs typeface="+mj-cs"/>
              </a:rPr>
            </a:br>
            <a:r>
              <a:rPr lang="ar-JO" sz="1600" dirty="0">
                <a:latin typeface="GE SS TV Bold" pitchFamily="18" charset="-78"/>
                <a:ea typeface="GE SS TV Bold" pitchFamily="18" charset="-78"/>
                <a:cs typeface="+mj-cs"/>
              </a:rPr>
              <a:t>والتي جعلت حياة الإنسان أكثر سهولة</a:t>
            </a:r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149080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صورة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  <p:cxnSp>
        <p:nvCxnSpPr>
          <p:cNvPr id="46" name="رابط مستقيم 45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مربع نص 46"/>
          <p:cNvSpPr txBox="1"/>
          <p:nvPr/>
        </p:nvSpPr>
        <p:spPr>
          <a:xfrm>
            <a:off x="5683444" y="4175211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جهاز الحاسوب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4807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149080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من كان </a:t>
            </a:r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عصب الحياة الأساسي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لكثير من الأنشطة اليومية في </a:t>
            </a:r>
            <a:r>
              <a:rPr lang="ar-JO" sz="1600" u="sng" dirty="0" smtClean="0">
                <a:latin typeface="GE SS TV Bold" pitchFamily="18" charset="-78"/>
                <a:ea typeface="GE SS TV Bold" pitchFamily="18" charset="-78"/>
                <a:cs typeface="+mj-cs"/>
              </a:rPr>
              <a:t>العصور الفائتة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؟!!!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5683444" y="4175211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الإنســـــــان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2479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3517034" cy="455036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رابط مستقيم 8"/>
          <p:cNvCxnSpPr/>
          <p:nvPr/>
        </p:nvCxnSpPr>
        <p:spPr>
          <a:xfrm>
            <a:off x="3201787" y="735049"/>
            <a:ext cx="2685025" cy="0"/>
          </a:xfrm>
          <a:prstGeom prst="line">
            <a:avLst/>
          </a:prstGeom>
          <a:ln w="38100"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قوس ممتلئ 9"/>
          <p:cNvSpPr/>
          <p:nvPr/>
        </p:nvSpPr>
        <p:spPr>
          <a:xfrm>
            <a:off x="3329645" y="496242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12" name="شكل بيضاوي 11"/>
          <p:cNvSpPr/>
          <p:nvPr/>
        </p:nvSpPr>
        <p:spPr>
          <a:xfrm>
            <a:off x="3393575" y="555944"/>
            <a:ext cx="485862" cy="35821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4" name="شكل بيضاوي 13"/>
          <p:cNvSpPr/>
          <p:nvPr/>
        </p:nvSpPr>
        <p:spPr>
          <a:xfrm>
            <a:off x="3420635" y="577003"/>
            <a:ext cx="431741" cy="31609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5" name="شكل بيضاوي 14"/>
          <p:cNvSpPr/>
          <p:nvPr/>
        </p:nvSpPr>
        <p:spPr>
          <a:xfrm>
            <a:off x="3476788" y="613174"/>
            <a:ext cx="319610" cy="248729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7" name="شكل بيضاوي 16"/>
          <p:cNvSpPr/>
          <p:nvPr/>
        </p:nvSpPr>
        <p:spPr>
          <a:xfrm>
            <a:off x="3490318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18" name="شكل بيضاوي 17"/>
          <p:cNvSpPr/>
          <p:nvPr/>
        </p:nvSpPr>
        <p:spPr>
          <a:xfrm>
            <a:off x="4000051" y="555944"/>
            <a:ext cx="485862" cy="35821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0" name="شكل بيضاوي 19"/>
          <p:cNvSpPr/>
          <p:nvPr/>
        </p:nvSpPr>
        <p:spPr>
          <a:xfrm>
            <a:off x="4027112" y="577003"/>
            <a:ext cx="431741" cy="316092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1" name="شكل بيضاوي 20"/>
          <p:cNvSpPr/>
          <p:nvPr/>
        </p:nvSpPr>
        <p:spPr>
          <a:xfrm>
            <a:off x="4083265" y="613174"/>
            <a:ext cx="319610" cy="24872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2" name="شكل بيضاوي 21"/>
          <p:cNvSpPr/>
          <p:nvPr/>
        </p:nvSpPr>
        <p:spPr>
          <a:xfrm>
            <a:off x="409679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3" name="شكل بيضاوي 22"/>
          <p:cNvSpPr/>
          <p:nvPr/>
        </p:nvSpPr>
        <p:spPr>
          <a:xfrm>
            <a:off x="4611011" y="555944"/>
            <a:ext cx="485862" cy="35821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4" name="شكل بيضاوي 23"/>
          <p:cNvSpPr/>
          <p:nvPr/>
        </p:nvSpPr>
        <p:spPr>
          <a:xfrm>
            <a:off x="4638072" y="577003"/>
            <a:ext cx="431741" cy="316092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5" name="شكل بيضاوي 24"/>
          <p:cNvSpPr/>
          <p:nvPr/>
        </p:nvSpPr>
        <p:spPr>
          <a:xfrm>
            <a:off x="4694225" y="613174"/>
            <a:ext cx="319610" cy="248729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6" name="شكل بيضاوي 25"/>
          <p:cNvSpPr/>
          <p:nvPr/>
        </p:nvSpPr>
        <p:spPr>
          <a:xfrm>
            <a:off x="4707755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7" name="شكل بيضاوي 26"/>
          <p:cNvSpPr/>
          <p:nvPr/>
        </p:nvSpPr>
        <p:spPr>
          <a:xfrm>
            <a:off x="5224643" y="555944"/>
            <a:ext cx="485862" cy="3582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8" name="شكل بيضاوي 27"/>
          <p:cNvSpPr/>
          <p:nvPr/>
        </p:nvSpPr>
        <p:spPr>
          <a:xfrm>
            <a:off x="5251703" y="577003"/>
            <a:ext cx="431741" cy="316092"/>
          </a:xfrm>
          <a:prstGeom prst="ellipse">
            <a:avLst/>
          </a:prstGeom>
          <a:solidFill>
            <a:srgbClr val="FB412D"/>
          </a:solidFill>
          <a:ln>
            <a:solidFill>
              <a:srgbClr val="FB41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29" name="شكل بيضاوي 28"/>
          <p:cNvSpPr/>
          <p:nvPr/>
        </p:nvSpPr>
        <p:spPr>
          <a:xfrm>
            <a:off x="5307857" y="613174"/>
            <a:ext cx="319610" cy="248729"/>
          </a:xfrm>
          <a:prstGeom prst="ellipse">
            <a:avLst/>
          </a:prstGeom>
          <a:solidFill>
            <a:srgbClr val="FD8C83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0" name="شكل بيضاوي 29"/>
          <p:cNvSpPr/>
          <p:nvPr/>
        </p:nvSpPr>
        <p:spPr>
          <a:xfrm>
            <a:off x="5321387" y="626841"/>
            <a:ext cx="292550" cy="216416"/>
          </a:xfrm>
          <a:prstGeom prst="ellipse">
            <a:avLst/>
          </a:prstGeom>
          <a:solidFill>
            <a:schemeClr val="bg1"/>
          </a:solidFill>
          <a:ln>
            <a:solidFill>
              <a:srgbClr val="FD8C8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31" name="قوس ممتلئ 30"/>
          <p:cNvSpPr/>
          <p:nvPr/>
        </p:nvSpPr>
        <p:spPr>
          <a:xfrm rot="10800000">
            <a:off x="3936122" y="530976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2" name="قوس ممتلئ 31"/>
          <p:cNvSpPr/>
          <p:nvPr/>
        </p:nvSpPr>
        <p:spPr>
          <a:xfrm>
            <a:off x="4544300" y="498451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3" name="قوس ممتلئ 32"/>
          <p:cNvSpPr/>
          <p:nvPr/>
        </p:nvSpPr>
        <p:spPr>
          <a:xfrm rot="10800000">
            <a:off x="5158020" y="534225"/>
            <a:ext cx="613720" cy="437812"/>
          </a:xfrm>
          <a:prstGeom prst="blockArc">
            <a:avLst>
              <a:gd name="adj1" fmla="val 10503978"/>
              <a:gd name="adj2" fmla="val 196952"/>
              <a:gd name="adj3" fmla="val 1107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>
              <a:solidFill>
                <a:schemeClr val="tx1"/>
              </a:solidFill>
            </a:endParaRPr>
          </a:p>
        </p:txBody>
      </p:sp>
      <p:sp>
        <p:nvSpPr>
          <p:cNvPr id="34" name="مربع نص 33"/>
          <p:cNvSpPr txBox="1"/>
          <p:nvPr/>
        </p:nvSpPr>
        <p:spPr>
          <a:xfrm>
            <a:off x="3433349" y="616333"/>
            <a:ext cx="36304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04</a:t>
            </a:r>
            <a:endParaRPr lang="ar-JO" sz="1000" b="1" dirty="0"/>
          </a:p>
        </p:txBody>
      </p:sp>
      <p:sp>
        <p:nvSpPr>
          <p:cNvPr id="35" name="مربع نص 34"/>
          <p:cNvSpPr txBox="1"/>
          <p:nvPr/>
        </p:nvSpPr>
        <p:spPr>
          <a:xfrm>
            <a:off x="4056586" y="618514"/>
            <a:ext cx="332759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03</a:t>
            </a:r>
            <a:endParaRPr lang="ar-JO" sz="1000" b="1" dirty="0"/>
          </a:p>
        </p:txBody>
      </p:sp>
      <p:sp>
        <p:nvSpPr>
          <p:cNvPr id="36" name="مربع نص 35"/>
          <p:cNvSpPr txBox="1"/>
          <p:nvPr/>
        </p:nvSpPr>
        <p:spPr>
          <a:xfrm>
            <a:off x="4667099" y="616333"/>
            <a:ext cx="333206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02</a:t>
            </a:r>
            <a:endParaRPr lang="ar-JO" sz="1000" b="1" dirty="0"/>
          </a:p>
        </p:txBody>
      </p:sp>
      <p:sp>
        <p:nvSpPr>
          <p:cNvPr id="37" name="مربع نص 36"/>
          <p:cNvSpPr txBox="1"/>
          <p:nvPr/>
        </p:nvSpPr>
        <p:spPr>
          <a:xfrm>
            <a:off x="5286093" y="611938"/>
            <a:ext cx="363137" cy="246221"/>
          </a:xfrm>
          <a:prstGeom prst="rect">
            <a:avLst/>
          </a:prstGeom>
          <a:noFill/>
          <a:ln>
            <a:noFill/>
          </a:ln>
        </p:spPr>
        <p:txBody>
          <a:bodyPr wrap="square" rtlCol="1">
            <a:spAutoFit/>
          </a:bodyPr>
          <a:lstStyle/>
          <a:p>
            <a:pPr algn="ctr"/>
            <a:r>
              <a:rPr lang="en-US" sz="1000" b="1" dirty="0" smtClean="0"/>
              <a:t>01</a:t>
            </a:r>
            <a:endParaRPr lang="ar-JO" sz="1000" b="1" dirty="0"/>
          </a:p>
        </p:txBody>
      </p:sp>
      <p:sp>
        <p:nvSpPr>
          <p:cNvPr id="38" name="مربع نص 37"/>
          <p:cNvSpPr txBox="1"/>
          <p:nvPr/>
        </p:nvSpPr>
        <p:spPr>
          <a:xfrm>
            <a:off x="2915816" y="980728"/>
            <a:ext cx="1441375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المهمّات وأسئلة الدرس</a:t>
            </a:r>
            <a:endParaRPr lang="ar-JO" sz="1000" dirty="0"/>
          </a:p>
        </p:txBody>
      </p:sp>
      <p:sp>
        <p:nvSpPr>
          <p:cNvPr id="39" name="مثلث متساوي الساقين 38"/>
          <p:cNvSpPr/>
          <p:nvPr/>
        </p:nvSpPr>
        <p:spPr>
          <a:xfrm>
            <a:off x="419864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0" name="مثلث متساوي الساقين 39"/>
          <p:cNvSpPr/>
          <p:nvPr/>
        </p:nvSpPr>
        <p:spPr>
          <a:xfrm>
            <a:off x="5423325" y="460339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1" name="مثلث متساوي الساقين 40"/>
          <p:cNvSpPr/>
          <p:nvPr/>
        </p:nvSpPr>
        <p:spPr>
          <a:xfrm rot="10800000">
            <a:off x="3592168" y="948403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2" name="مثلث متساوي الساقين 41"/>
          <p:cNvSpPr/>
          <p:nvPr/>
        </p:nvSpPr>
        <p:spPr>
          <a:xfrm rot="10800000">
            <a:off x="4806822" y="942186"/>
            <a:ext cx="88673" cy="59702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JO"/>
          </a:p>
        </p:txBody>
      </p:sp>
      <p:sp>
        <p:nvSpPr>
          <p:cNvPr id="43" name="مربع نص 42"/>
          <p:cNvSpPr txBox="1"/>
          <p:nvPr/>
        </p:nvSpPr>
        <p:spPr>
          <a:xfrm>
            <a:off x="4167062" y="968789"/>
            <a:ext cx="137393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أهداف الدرس</a:t>
            </a:r>
            <a:endParaRPr lang="ar-JO" sz="1000" dirty="0"/>
          </a:p>
        </p:txBody>
      </p:sp>
      <p:sp>
        <p:nvSpPr>
          <p:cNvPr id="44" name="مربع نص 43"/>
          <p:cNvSpPr txBox="1"/>
          <p:nvPr/>
        </p:nvSpPr>
        <p:spPr>
          <a:xfrm>
            <a:off x="3522267" y="225708"/>
            <a:ext cx="1401396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التلخيص والشرح</a:t>
            </a:r>
            <a:endParaRPr lang="ar-JO" sz="1000" dirty="0"/>
          </a:p>
        </p:txBody>
      </p:sp>
      <p:sp>
        <p:nvSpPr>
          <p:cNvPr id="45" name="مربع نص 44"/>
          <p:cNvSpPr txBox="1"/>
          <p:nvPr/>
        </p:nvSpPr>
        <p:spPr>
          <a:xfrm>
            <a:off x="4806822" y="229964"/>
            <a:ext cx="1348767" cy="24622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000" dirty="0" smtClean="0"/>
              <a:t>المواضيع المحذوفة</a:t>
            </a:r>
            <a:endParaRPr lang="ar-JO" sz="1000" dirty="0"/>
          </a:p>
        </p:txBody>
      </p:sp>
      <p:grpSp>
        <p:nvGrpSpPr>
          <p:cNvPr id="8" name="مجموعة 7"/>
          <p:cNvGrpSpPr/>
          <p:nvPr/>
        </p:nvGrpSpPr>
        <p:grpSpPr>
          <a:xfrm>
            <a:off x="5580112" y="4149080"/>
            <a:ext cx="2486455" cy="392142"/>
            <a:chOff x="5613937" y="2785284"/>
            <a:chExt cx="2486455" cy="392142"/>
          </a:xfrm>
        </p:grpSpPr>
        <p:sp>
          <p:nvSpPr>
            <p:cNvPr id="3" name="مستطيل مستدير الزوايا 2"/>
            <p:cNvSpPr/>
            <p:nvPr/>
          </p:nvSpPr>
          <p:spPr>
            <a:xfrm>
              <a:off x="5613937" y="2785284"/>
              <a:ext cx="2486455" cy="36004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JO"/>
            </a:p>
          </p:txBody>
        </p:sp>
        <p:cxnSp>
          <p:nvCxnSpPr>
            <p:cNvPr id="6" name="رابط مستقيم 5"/>
            <p:cNvCxnSpPr/>
            <p:nvPr/>
          </p:nvCxnSpPr>
          <p:spPr>
            <a:xfrm flipH="1">
              <a:off x="5685825" y="3177426"/>
              <a:ext cx="234000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مربع نص 45"/>
          <p:cNvSpPr txBox="1"/>
          <p:nvPr/>
        </p:nvSpPr>
        <p:spPr>
          <a:xfrm>
            <a:off x="4860032" y="3379930"/>
            <a:ext cx="3888432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600" b="1" dirty="0" smtClean="0">
                <a:latin typeface="GE SS TV Bold" pitchFamily="18" charset="-78"/>
                <a:ea typeface="GE SS TV Bold" pitchFamily="18" charset="-78"/>
                <a:cs typeface="+mj-cs"/>
              </a:rPr>
              <a:t>استخدام الحاسوب </a:t>
            </a:r>
            <a:r>
              <a:rPr lang="ar-JO" sz="1600" dirty="0" smtClean="0">
                <a:latin typeface="GE SS TV Bold" pitchFamily="18" charset="-78"/>
                <a:ea typeface="GE SS TV Bold" pitchFamily="18" charset="-78"/>
                <a:cs typeface="+mj-cs"/>
              </a:rPr>
              <a:t>في الكثير من الأنشطة اليومية أدّى إلى توفير ..................... و </a:t>
            </a:r>
            <a:r>
              <a:rPr lang="ar-JO" sz="1600" dirty="0">
                <a:latin typeface="GE SS TV Bold" pitchFamily="18" charset="-78"/>
                <a:ea typeface="GE SS TV Bold" pitchFamily="18" charset="-78"/>
              </a:rPr>
              <a:t>..................... </a:t>
            </a:r>
            <a:endParaRPr lang="ar-JO" sz="16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  <p:cxnSp>
        <p:nvCxnSpPr>
          <p:cNvPr id="47" name="رابط مستقيم 46"/>
          <p:cNvCxnSpPr/>
          <p:nvPr/>
        </p:nvCxnSpPr>
        <p:spPr>
          <a:xfrm flipH="1">
            <a:off x="4572000" y="1700808"/>
            <a:ext cx="1" cy="455036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8" name="صورة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822" y="2234951"/>
            <a:ext cx="942564" cy="942564"/>
          </a:xfrm>
          <a:prstGeom prst="rect">
            <a:avLst/>
          </a:prstGeom>
        </p:spPr>
      </p:pic>
      <p:sp>
        <p:nvSpPr>
          <p:cNvPr id="49" name="مربع نص 48"/>
          <p:cNvSpPr txBox="1"/>
          <p:nvPr/>
        </p:nvSpPr>
        <p:spPr>
          <a:xfrm>
            <a:off x="5683444" y="4175211"/>
            <a:ext cx="2272932" cy="30777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1400" dirty="0" smtClean="0">
                <a:latin typeface="GE SS TV Bold" pitchFamily="18" charset="-78"/>
                <a:ea typeface="GE SS TV Bold" pitchFamily="18" charset="-78"/>
                <a:cs typeface="+mj-cs"/>
              </a:rPr>
              <a:t>الوقــــت  &amp;  الجهــــد</a:t>
            </a:r>
            <a:endParaRPr lang="ar-JO" sz="1400" dirty="0">
              <a:latin typeface="GE SS TV Bold" pitchFamily="18" charset="-78"/>
              <a:ea typeface="GE SS TV Bold" pitchFamily="18" charset="-78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038632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933</Words>
  <Application>Microsoft Office PowerPoint</Application>
  <PresentationFormat>عرض على الشاشة (3:4)‏</PresentationFormat>
  <Paragraphs>367</Paragraphs>
  <Slides>34</Slides>
  <Notes>25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7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34</vt:i4>
      </vt:variant>
    </vt:vector>
  </HeadingPairs>
  <TitlesOfParts>
    <vt:vector size="42" baseType="lpstr">
      <vt:lpstr>Arial</vt:lpstr>
      <vt:lpstr>Times New Roman</vt:lpstr>
      <vt:lpstr>Calibri</vt:lpstr>
      <vt:lpstr>DecoType Thuluth</vt:lpstr>
      <vt:lpstr>bader_al gordabia</vt:lpstr>
      <vt:lpstr>Adobe Arabic</vt:lpstr>
      <vt:lpstr>GE SS TV Bold</vt:lpstr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Sameer</dc:creator>
  <cp:lastModifiedBy>Sameer</cp:lastModifiedBy>
  <cp:revision>83</cp:revision>
  <dcterms:created xsi:type="dcterms:W3CDTF">2020-03-23T07:50:42Z</dcterms:created>
  <dcterms:modified xsi:type="dcterms:W3CDTF">2020-08-05T15:26:22Z</dcterms:modified>
</cp:coreProperties>
</file>