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19.jpg" ContentType="image/png"/>
  <Override PartName="/ppt/notesSlides/notesSlide2.xml" ContentType="application/vnd.openxmlformats-officedocument.presentationml.notesSlide+xml"/>
  <Override PartName="/ppt/media/image40.jpg" ContentType="image/png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embedTrueTypeFonts="1" saveSubsetFonts="1">
  <p:sldMasterIdLst>
    <p:sldMasterId id="2147483648" r:id="rId1"/>
  </p:sldMasterIdLst>
  <p:notesMasterIdLst>
    <p:notesMasterId r:id="rId45"/>
  </p:notesMasterIdLst>
  <p:sldIdLst>
    <p:sldId id="353" r:id="rId2"/>
    <p:sldId id="288" r:id="rId3"/>
    <p:sldId id="260" r:id="rId4"/>
    <p:sldId id="261" r:id="rId5"/>
    <p:sldId id="290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  <p:sldId id="326" r:id="rId15"/>
    <p:sldId id="327" r:id="rId16"/>
    <p:sldId id="328" r:id="rId17"/>
    <p:sldId id="329" r:id="rId18"/>
    <p:sldId id="330" r:id="rId19"/>
    <p:sldId id="333" r:id="rId20"/>
    <p:sldId id="331" r:id="rId21"/>
    <p:sldId id="332" r:id="rId22"/>
    <p:sldId id="334" r:id="rId23"/>
    <p:sldId id="335" r:id="rId24"/>
    <p:sldId id="336" r:id="rId25"/>
    <p:sldId id="337" r:id="rId26"/>
    <p:sldId id="338" r:id="rId27"/>
    <p:sldId id="340" r:id="rId28"/>
    <p:sldId id="341" r:id="rId29"/>
    <p:sldId id="342" r:id="rId30"/>
    <p:sldId id="291" r:id="rId31"/>
    <p:sldId id="349" r:id="rId32"/>
    <p:sldId id="348" r:id="rId33"/>
    <p:sldId id="345" r:id="rId34"/>
    <p:sldId id="346" r:id="rId35"/>
    <p:sldId id="347" r:id="rId36"/>
    <p:sldId id="350" r:id="rId37"/>
    <p:sldId id="317" r:id="rId38"/>
    <p:sldId id="351" r:id="rId39"/>
    <p:sldId id="286" r:id="rId40"/>
    <p:sldId id="289" r:id="rId41"/>
    <p:sldId id="352" r:id="rId42"/>
    <p:sldId id="315" r:id="rId43"/>
    <p:sldId id="257" r:id="rId44"/>
  </p:sldIdLst>
  <p:sldSz cx="9144000" cy="6858000" type="screen4x3"/>
  <p:notesSz cx="6858000" cy="9144000"/>
  <p:embeddedFontLst>
    <p:embeddedFont>
      <p:font typeface="K Kamran" panose="00000500000000000000" pitchFamily="2" charset="-78"/>
      <p:regular r:id="rId46"/>
    </p:embeddedFont>
    <p:embeddedFont>
      <p:font typeface="Calibri" panose="020F0502020204030204" pitchFamily="34" charset="0"/>
      <p:regular r:id="rId47"/>
      <p:bold r:id="rId48"/>
      <p:italic r:id="rId49"/>
      <p:boldItalic r:id="rId50"/>
    </p:embeddedFont>
    <p:embeddedFont>
      <p:font typeface="DecoType Thuluth" panose="02010000000000000000" pitchFamily="2" charset="-78"/>
      <p:regular r:id="rId51"/>
    </p:embeddedFont>
  </p:embeddedFont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C1A5"/>
    <a:srgbClr val="DBB08D"/>
    <a:srgbClr val="DCA24C"/>
    <a:srgbClr val="3333FF"/>
    <a:srgbClr val="008000"/>
    <a:srgbClr val="FFB13F"/>
    <a:srgbClr val="FF9900"/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3" d="100"/>
          <a:sy n="63" d="100"/>
        </p:scale>
        <p:origin x="-883" y="47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2.fntdata"/><Relationship Id="rId50" Type="http://schemas.openxmlformats.org/officeDocument/2006/relationships/font" Target="fonts/font5.fntdata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font" Target="fonts/font3.fntdata"/><Relationship Id="rId8" Type="http://schemas.openxmlformats.org/officeDocument/2006/relationships/slide" Target="slides/slide7.xml"/><Relationship Id="rId51" Type="http://schemas.openxmlformats.org/officeDocument/2006/relationships/font" Target="fonts/font6.fntdata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7763F4F-6E0A-446E-8691-510891945714}" type="datetimeFigureOut">
              <a:rPr lang="ar-JO" smtClean="0"/>
              <a:t>07/01/1442</a:t>
            </a:fld>
            <a:endParaRPr lang="ar-JO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BDB7879-4F4A-48B2-A0A9-294E80673D0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432112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38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39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40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41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42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18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29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30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32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34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37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54.png"/><Relationship Id="rId4" Type="http://schemas.openxmlformats.org/officeDocument/2006/relationships/image" Target="../media/image6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27612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780928"/>
            <a:ext cx="2480968" cy="1364375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30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4" name="مربع نص 53"/>
          <p:cNvSpPr txBox="1"/>
          <p:nvPr/>
        </p:nvSpPr>
        <p:spPr>
          <a:xfrm>
            <a:off x="4667100" y="4509120"/>
            <a:ext cx="3937348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عدم إدامة النظر 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إلى شاشة الحاسوب لفتراتٍ طويلة</a:t>
            </a:r>
            <a:b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ويُنصح بأخذ استراحة كل ربع ساعة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6" name="مخطط انسيابي: مهلة 45"/>
          <p:cNvSpPr/>
          <p:nvPr/>
        </p:nvSpPr>
        <p:spPr>
          <a:xfrm>
            <a:off x="8028384" y="3012476"/>
            <a:ext cx="501015" cy="899160"/>
          </a:xfrm>
          <a:prstGeom prst="flowChartDelay">
            <a:avLst/>
          </a:prstGeom>
          <a:effectLst>
            <a:glow rad="63500">
              <a:schemeClr val="tx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horz" wrap="square" lIns="0" tIns="144000" rIns="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800" dirty="0" smtClean="0">
                <a:effectLst/>
                <a:ea typeface="Calibri"/>
                <a:cs typeface="Arial"/>
              </a:rPr>
              <a:t>4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3282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780927"/>
            <a:ext cx="2473196" cy="1364375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30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4" name="مربع نص 53"/>
          <p:cNvSpPr txBox="1"/>
          <p:nvPr/>
        </p:nvSpPr>
        <p:spPr>
          <a:xfrm>
            <a:off x="4667100" y="4509120"/>
            <a:ext cx="3937348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ضبط شاشة الحاسوب 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بحيث تكون حافتها العلوية</a:t>
            </a:r>
            <a:b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في مستوى النظر </a:t>
            </a:r>
            <a:r>
              <a:rPr lang="ar-JO" sz="15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أو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 منخفضة قليلاً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6" name="مخطط انسيابي: مهلة 45"/>
          <p:cNvSpPr/>
          <p:nvPr/>
        </p:nvSpPr>
        <p:spPr>
          <a:xfrm>
            <a:off x="8028384" y="3012476"/>
            <a:ext cx="501015" cy="899160"/>
          </a:xfrm>
          <a:prstGeom prst="flowChartDelay">
            <a:avLst/>
          </a:prstGeom>
          <a:effectLst>
            <a:glow rad="63500">
              <a:schemeClr val="tx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horz" wrap="square" lIns="0" tIns="144000" rIns="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800" dirty="0" smtClean="0">
                <a:effectLst/>
                <a:ea typeface="Calibri"/>
                <a:cs typeface="Arial"/>
              </a:rPr>
              <a:t>5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983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325" y="2780928"/>
            <a:ext cx="2482952" cy="1364375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30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4" name="مربع نص 53"/>
          <p:cNvSpPr txBox="1"/>
          <p:nvPr/>
        </p:nvSpPr>
        <p:spPr>
          <a:xfrm>
            <a:off x="4667100" y="4509120"/>
            <a:ext cx="3937348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احرص أن تكون </a:t>
            </a:r>
            <a:r>
              <a:rPr lang="ar-JO" sz="15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مسافة مشاهدتك 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لشاشة الحاسوب</a:t>
            </a:r>
            <a:b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بحدود </a:t>
            </a:r>
            <a:r>
              <a:rPr lang="ar-JO" sz="15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ذراع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 ( 45-70 ) سم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6" name="مخطط انسيابي: مهلة 45"/>
          <p:cNvSpPr/>
          <p:nvPr/>
        </p:nvSpPr>
        <p:spPr>
          <a:xfrm>
            <a:off x="8028384" y="3012476"/>
            <a:ext cx="501015" cy="899160"/>
          </a:xfrm>
          <a:prstGeom prst="flowChartDelay">
            <a:avLst/>
          </a:prstGeom>
          <a:effectLst>
            <a:glow rad="63500">
              <a:schemeClr val="tx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horz" wrap="square" lIns="0" tIns="144000" rIns="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800" dirty="0" smtClean="0">
                <a:effectLst/>
                <a:ea typeface="Calibri"/>
                <a:cs typeface="Arial"/>
              </a:rPr>
              <a:t>6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753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780928"/>
            <a:ext cx="2482952" cy="1364375"/>
          </a:xfrm>
          <a:prstGeom prst="rect">
            <a:avLst/>
          </a:prstGeom>
          <a:ln>
            <a:solidFill>
              <a:schemeClr val="tx1"/>
            </a:solidFill>
          </a:ln>
          <a:effectLst/>
        </p:spPr>
      </p:pic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30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4" name="مربع نص 53"/>
          <p:cNvSpPr txBox="1"/>
          <p:nvPr/>
        </p:nvSpPr>
        <p:spPr>
          <a:xfrm>
            <a:off x="4667100" y="4509120"/>
            <a:ext cx="3937348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يجب أن تكون الشاشة موضوعة </a:t>
            </a:r>
            <a:r>
              <a:rPr lang="ar-JO" sz="15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مقابل وجهك تماماً 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ودون أي ميلان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6" name="مخطط انسيابي: مهلة 45"/>
          <p:cNvSpPr/>
          <p:nvPr/>
        </p:nvSpPr>
        <p:spPr>
          <a:xfrm>
            <a:off x="8028384" y="3012476"/>
            <a:ext cx="501015" cy="899160"/>
          </a:xfrm>
          <a:prstGeom prst="flowChartDelay">
            <a:avLst/>
          </a:prstGeom>
          <a:effectLst>
            <a:glow rad="63500">
              <a:schemeClr val="tx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horz" wrap="square" lIns="0" tIns="144000" rIns="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800" dirty="0" smtClean="0">
                <a:effectLst/>
                <a:ea typeface="Calibri"/>
                <a:cs typeface="Arial"/>
              </a:rPr>
              <a:t>7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922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5" y="2780928"/>
            <a:ext cx="2482953" cy="1364375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4" name="مربع نص 53"/>
          <p:cNvSpPr txBox="1"/>
          <p:nvPr/>
        </p:nvSpPr>
        <p:spPr>
          <a:xfrm>
            <a:off x="4667100" y="4509120"/>
            <a:ext cx="3937348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ضع </a:t>
            </a:r>
            <a:r>
              <a:rPr lang="ar-JO" sz="15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لوحة المفاتيح والفأرة 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بشكلٍ متجاور</a:t>
            </a:r>
            <a:b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وبطريقة صحيحة مُريحة لليد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6" name="مخطط انسيابي: مهلة 45"/>
          <p:cNvSpPr/>
          <p:nvPr/>
        </p:nvSpPr>
        <p:spPr>
          <a:xfrm>
            <a:off x="8028384" y="3012476"/>
            <a:ext cx="501015" cy="899160"/>
          </a:xfrm>
          <a:prstGeom prst="flowChartDelay">
            <a:avLst/>
          </a:prstGeom>
          <a:effectLst>
            <a:glow rad="63500">
              <a:schemeClr val="tx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horz" wrap="square" lIns="0" tIns="144000" rIns="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800" dirty="0" smtClean="0">
                <a:effectLst/>
                <a:ea typeface="Calibri"/>
                <a:cs typeface="Arial"/>
              </a:rPr>
              <a:t>8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306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325" y="2780928"/>
            <a:ext cx="2495723" cy="1364375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4" name="مربع نص 53"/>
          <p:cNvSpPr txBox="1"/>
          <p:nvPr/>
        </p:nvSpPr>
        <p:spPr>
          <a:xfrm>
            <a:off x="4667100" y="4509120"/>
            <a:ext cx="3937348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تجنّب </a:t>
            </a:r>
            <a:r>
              <a:rPr lang="ar-JO" sz="15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العمل لساعات طويلة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لأنّ ذلك ينعكس على الحالة النفسية ويُسبّب لك الانطوائية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6" name="مخطط انسيابي: مهلة 45"/>
          <p:cNvSpPr/>
          <p:nvPr/>
        </p:nvSpPr>
        <p:spPr>
          <a:xfrm>
            <a:off x="8028384" y="3012476"/>
            <a:ext cx="501015" cy="899160"/>
          </a:xfrm>
          <a:prstGeom prst="flowChartDelay">
            <a:avLst/>
          </a:prstGeom>
          <a:effectLst>
            <a:glow rad="63500">
              <a:schemeClr val="tx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horz" wrap="square" lIns="0" tIns="144000" rIns="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800" dirty="0" smtClean="0">
                <a:effectLst/>
                <a:ea typeface="Calibri"/>
                <a:cs typeface="Arial"/>
              </a:rPr>
              <a:t>9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2477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780927"/>
            <a:ext cx="2491852" cy="1364375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4" name="مربع نص 53"/>
          <p:cNvSpPr txBox="1"/>
          <p:nvPr/>
        </p:nvSpPr>
        <p:spPr>
          <a:xfrm>
            <a:off x="4667100" y="4509120"/>
            <a:ext cx="3937348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لا تعبث </a:t>
            </a:r>
            <a:r>
              <a:rPr lang="ar-JO" sz="15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بالوصلات الكهربائية 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ولا تحاول فتح غطاء الشاشة فذلك يُعرّضك لصعقةٍ كهربائية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6" name="مخطط انسيابي: مهلة 45"/>
          <p:cNvSpPr/>
          <p:nvPr/>
        </p:nvSpPr>
        <p:spPr>
          <a:xfrm>
            <a:off x="8028384" y="3012476"/>
            <a:ext cx="501015" cy="899160"/>
          </a:xfrm>
          <a:prstGeom prst="flowChartDelay">
            <a:avLst/>
          </a:prstGeom>
          <a:effectLst>
            <a:glow rad="63500">
              <a:schemeClr val="tx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horz" wrap="square" lIns="0" tIns="144000" rIns="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800" dirty="0" smtClean="0">
                <a:effectLst/>
                <a:ea typeface="Calibri"/>
                <a:cs typeface="Arial"/>
              </a:rPr>
              <a:t>10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743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324" y="2780928"/>
            <a:ext cx="2504623" cy="1364375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4" name="مربع نص 53"/>
          <p:cNvSpPr txBox="1"/>
          <p:nvPr/>
        </p:nvSpPr>
        <p:spPr>
          <a:xfrm>
            <a:off x="4667100" y="4509120"/>
            <a:ext cx="3937348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احذر من وضع </a:t>
            </a:r>
            <a:r>
              <a:rPr lang="ar-JO" sz="15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الحاسوب المحمول 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على الركبتين لأنّ ذلك قد يحرق بشرتك </a:t>
            </a:r>
            <a:r>
              <a:rPr lang="ar-JO" sz="1300" dirty="0" smtClean="0">
                <a:latin typeface="GE SS TV Bold" pitchFamily="18" charset="-78"/>
                <a:ea typeface="GE SS TV Bold" pitchFamily="18" charset="-78"/>
                <a:cs typeface="+mj-cs"/>
              </a:rPr>
              <a:t>( حاول استخدام عازل للحرارة )</a:t>
            </a:r>
            <a:endParaRPr lang="ar-JO" sz="13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6" name="مخطط انسيابي: مهلة 45"/>
          <p:cNvSpPr/>
          <p:nvPr/>
        </p:nvSpPr>
        <p:spPr>
          <a:xfrm>
            <a:off x="8028384" y="3012476"/>
            <a:ext cx="501015" cy="899160"/>
          </a:xfrm>
          <a:prstGeom prst="flowChartDelay">
            <a:avLst/>
          </a:prstGeom>
          <a:effectLst>
            <a:glow rad="63500">
              <a:schemeClr val="tx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horz" wrap="square" lIns="0" tIns="144000" rIns="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800" dirty="0" smtClean="0">
                <a:effectLst/>
                <a:ea typeface="Calibri"/>
                <a:cs typeface="Arial"/>
              </a:rPr>
              <a:t>11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39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3379930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استخدام شبكة الانترنت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للتعرّف على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علاقة الاستخدام الغير سليم للحاسوب ببعض الأمراض 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039" y="2132856"/>
            <a:ext cx="1506297" cy="999892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506903"/>
            <a:ext cx="937048" cy="314639"/>
          </a:xfrm>
          <a:prstGeom prst="rect">
            <a:avLst/>
          </a:prstGeom>
        </p:spPr>
      </p:pic>
      <p:pic>
        <p:nvPicPr>
          <p:cNvPr id="16" name="صورة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37" y="4077072"/>
            <a:ext cx="1564520" cy="1564520"/>
          </a:xfrm>
          <a:prstGeom prst="rect">
            <a:avLst/>
          </a:prstGeom>
        </p:spPr>
      </p:pic>
      <p:pic>
        <p:nvPicPr>
          <p:cNvPr id="19" name="صورة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847" y="5419401"/>
            <a:ext cx="1354955" cy="372613"/>
          </a:xfrm>
          <a:prstGeom prst="rect">
            <a:avLst/>
          </a:prstGeom>
        </p:spPr>
      </p:pic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150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964" y="2348880"/>
            <a:ext cx="958311" cy="958311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263533"/>
            <a:ext cx="3956163" cy="724902"/>
          </a:xfrm>
          <a:prstGeom prst="rect">
            <a:avLst/>
          </a:prstGeom>
        </p:spPr>
      </p:pic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392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543486"/>
            <a:ext cx="2447619" cy="2685714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1440" y="2708920"/>
            <a:ext cx="4302968" cy="1558195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903458"/>
            <a:ext cx="2160240" cy="54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65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صورة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46" name="صورة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797674"/>
            <a:ext cx="1061494" cy="495364"/>
          </a:xfrm>
          <a:prstGeom prst="rect">
            <a:avLst/>
          </a:prstGeom>
        </p:spPr>
      </p:pic>
      <p:sp>
        <p:nvSpPr>
          <p:cNvPr id="47" name="مربع نص 46"/>
          <p:cNvSpPr txBox="1"/>
          <p:nvPr/>
        </p:nvSpPr>
        <p:spPr>
          <a:xfrm>
            <a:off x="6084168" y="5293038"/>
            <a:ext cx="1191309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100" b="1" dirty="0" smtClean="0">
                <a:solidFill>
                  <a:schemeClr val="accent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انظر الشريحة التالية</a:t>
            </a:r>
            <a:endParaRPr lang="ar-JO" sz="1100" b="1" dirty="0">
              <a:solidFill>
                <a:schemeClr val="accent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703" y="4118892"/>
            <a:ext cx="3559737" cy="567991"/>
          </a:xfrm>
          <a:prstGeom prst="rect">
            <a:avLst/>
          </a:prstGeom>
        </p:spPr>
      </p:pic>
      <p:grpSp>
        <p:nvGrpSpPr>
          <p:cNvPr id="8" name="مجموعة 7"/>
          <p:cNvGrpSpPr/>
          <p:nvPr/>
        </p:nvGrpSpPr>
        <p:grpSpPr>
          <a:xfrm>
            <a:off x="5076056" y="2096739"/>
            <a:ext cx="3525855" cy="1980333"/>
            <a:chOff x="5076056" y="2096739"/>
            <a:chExt cx="3525855" cy="1980333"/>
          </a:xfrm>
        </p:grpSpPr>
        <p:pic>
          <p:nvPicPr>
            <p:cNvPr id="3" name="صورة 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76056" y="2096739"/>
              <a:ext cx="3525855" cy="1980333"/>
            </a:xfrm>
            <a:prstGeom prst="rect">
              <a:avLst/>
            </a:prstGeom>
          </p:spPr>
        </p:pic>
        <p:sp>
          <p:nvSpPr>
            <p:cNvPr id="6" name="قوس 5"/>
            <p:cNvSpPr/>
            <p:nvPr/>
          </p:nvSpPr>
          <p:spPr>
            <a:xfrm rot="20933676">
              <a:off x="5783375" y="2179319"/>
              <a:ext cx="1162406" cy="233803"/>
            </a:xfrm>
            <a:prstGeom prst="arc">
              <a:avLst/>
            </a:prstGeom>
            <a:ln w="190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</p:grpSp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30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04" y="1700808"/>
            <a:ext cx="3531981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4" name="مربع نص 53"/>
          <p:cNvSpPr txBox="1"/>
          <p:nvPr/>
        </p:nvSpPr>
        <p:spPr>
          <a:xfrm>
            <a:off x="4667100" y="4509120"/>
            <a:ext cx="3937348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شغّل الحاسوب وأغلقه 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بالطريقة الصحيحة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6" name="مخطط انسيابي: مهلة 45"/>
          <p:cNvSpPr/>
          <p:nvPr/>
        </p:nvSpPr>
        <p:spPr>
          <a:xfrm rot="16200000">
            <a:off x="6422050" y="1933784"/>
            <a:ext cx="501015" cy="899160"/>
          </a:xfrm>
          <a:prstGeom prst="flowChartDelay">
            <a:avLst/>
          </a:prstGeom>
          <a:effectLst>
            <a:glow rad="63500">
              <a:schemeClr val="tx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vert" wrap="square" lIns="0" tIns="144000" rIns="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800" dirty="0" smtClean="0">
                <a:effectLst/>
                <a:ea typeface="Calibri"/>
                <a:cs typeface="Arial"/>
              </a:rPr>
              <a:t> 1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grpSp>
        <p:nvGrpSpPr>
          <p:cNvPr id="4" name="مجموعة 3"/>
          <p:cNvGrpSpPr/>
          <p:nvPr/>
        </p:nvGrpSpPr>
        <p:grpSpPr>
          <a:xfrm>
            <a:off x="5265574" y="2808087"/>
            <a:ext cx="3338874" cy="1332000"/>
            <a:chOff x="3995936" y="2808087"/>
            <a:chExt cx="3338874" cy="1332000"/>
          </a:xfrm>
        </p:grpSpPr>
        <p:pic>
          <p:nvPicPr>
            <p:cNvPr id="3" name="صورة 2"/>
            <p:cNvPicPr>
              <a:picLocks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8144" y="2808087"/>
              <a:ext cx="1466666" cy="1332000"/>
            </a:xfrm>
            <a:prstGeom prst="rect">
              <a:avLst/>
            </a:prstGeom>
            <a:ln>
              <a:noFill/>
            </a:ln>
          </p:spPr>
        </p:pic>
        <p:pic>
          <p:nvPicPr>
            <p:cNvPr id="5" name="صورة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95936" y="2857143"/>
              <a:ext cx="1978852" cy="1233888"/>
            </a:xfrm>
            <a:prstGeom prst="rect">
              <a:avLst/>
            </a:prstGeom>
          </p:spPr>
        </p:pic>
      </p:grp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100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780928"/>
            <a:ext cx="2487468" cy="1364375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pic>
        <p:nvPicPr>
          <p:cNvPr id="49" name="صورة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04" y="1700808"/>
            <a:ext cx="3531981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4" name="مربع نص 53"/>
          <p:cNvSpPr txBox="1"/>
          <p:nvPr/>
        </p:nvSpPr>
        <p:spPr>
          <a:xfrm>
            <a:off x="4667100" y="4509120"/>
            <a:ext cx="3937348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تجنّب </a:t>
            </a:r>
            <a:r>
              <a:rPr lang="ar-JO" sz="15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العبث بالحاسوب 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وملحقاته</a:t>
            </a:r>
            <a:b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واستعن بذي الخبرة عند الحاجة إلى الصيانة</a:t>
            </a:r>
            <a:endParaRPr lang="ar-JO" sz="13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8" name="مخطط انسيابي: مهلة 47"/>
          <p:cNvSpPr/>
          <p:nvPr/>
        </p:nvSpPr>
        <p:spPr>
          <a:xfrm rot="16200000">
            <a:off x="6422050" y="1933784"/>
            <a:ext cx="501015" cy="899160"/>
          </a:xfrm>
          <a:prstGeom prst="flowChartDelay">
            <a:avLst/>
          </a:prstGeom>
          <a:effectLst>
            <a:glow rad="63500">
              <a:schemeClr val="tx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vert" wrap="square" lIns="0" tIns="144000" rIns="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800" dirty="0" smtClean="0">
                <a:effectLst/>
                <a:ea typeface="Calibri"/>
                <a:cs typeface="Arial"/>
              </a:rPr>
              <a:t> 2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747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324" y="2780928"/>
            <a:ext cx="2500239" cy="1364375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pic>
        <p:nvPicPr>
          <p:cNvPr id="49" name="صورة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04" y="1700808"/>
            <a:ext cx="3531981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4" name="مربع نص 53"/>
          <p:cNvSpPr txBox="1"/>
          <p:nvPr/>
        </p:nvSpPr>
        <p:spPr>
          <a:xfrm>
            <a:off x="4667100" y="4509120"/>
            <a:ext cx="3937348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تجنّب </a:t>
            </a:r>
            <a:r>
              <a:rPr lang="ar-JO" sz="15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تناول الطعام والشراب </a:t>
            </a:r>
            <a:br>
              <a:rPr lang="ar-JO" sz="1500" b="1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قرب الحاسوب وملحقاته</a:t>
            </a:r>
            <a:endParaRPr lang="ar-JO" sz="13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8" name="مخطط انسيابي: مهلة 47"/>
          <p:cNvSpPr/>
          <p:nvPr/>
        </p:nvSpPr>
        <p:spPr>
          <a:xfrm rot="16200000">
            <a:off x="6422050" y="1933784"/>
            <a:ext cx="501015" cy="899160"/>
          </a:xfrm>
          <a:prstGeom prst="flowChartDelay">
            <a:avLst/>
          </a:prstGeom>
          <a:effectLst>
            <a:glow rad="63500">
              <a:schemeClr val="tx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vert" wrap="square" lIns="0" tIns="144000" rIns="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800" dirty="0" smtClean="0">
                <a:effectLst/>
                <a:ea typeface="Calibri"/>
                <a:cs typeface="Arial"/>
              </a:rPr>
              <a:t> 3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622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325" y="2780928"/>
            <a:ext cx="2500238" cy="1364375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pic>
        <p:nvPicPr>
          <p:cNvPr id="49" name="صورة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04" y="1700808"/>
            <a:ext cx="3531981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4" name="مربع نص 53"/>
          <p:cNvSpPr txBox="1"/>
          <p:nvPr/>
        </p:nvSpPr>
        <p:spPr>
          <a:xfrm>
            <a:off x="4667100" y="4509120"/>
            <a:ext cx="3937348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حافظ على </a:t>
            </a:r>
            <a:r>
              <a:rPr lang="ar-JO" sz="15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نظافة الحاسوب 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وملحقاته</a:t>
            </a:r>
            <a:endParaRPr lang="ar-JO" sz="13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8" name="مخطط انسيابي: مهلة 47"/>
          <p:cNvSpPr/>
          <p:nvPr/>
        </p:nvSpPr>
        <p:spPr>
          <a:xfrm rot="16200000">
            <a:off x="6422050" y="1933784"/>
            <a:ext cx="501015" cy="899160"/>
          </a:xfrm>
          <a:prstGeom prst="flowChartDelay">
            <a:avLst/>
          </a:prstGeom>
          <a:effectLst>
            <a:glow rad="63500">
              <a:schemeClr val="tx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vert" wrap="square" lIns="0" tIns="144000" rIns="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800" dirty="0" smtClean="0">
                <a:effectLst/>
                <a:ea typeface="Calibri"/>
                <a:cs typeface="Arial"/>
              </a:rPr>
              <a:t> 4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473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صورة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04" y="1700808"/>
            <a:ext cx="3531981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4" name="مربع نص 53"/>
          <p:cNvSpPr txBox="1"/>
          <p:nvPr/>
        </p:nvSpPr>
        <p:spPr>
          <a:xfrm>
            <a:off x="4667100" y="4509120"/>
            <a:ext cx="3937348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احرص على </a:t>
            </a:r>
            <a:r>
              <a:rPr lang="ar-JO" sz="15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حماية الحاسوب وملحقاته 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من أشعة الشمس والغبار والرطوبة والمجالات المغناطيسية القوية</a:t>
            </a:r>
            <a:endParaRPr lang="ar-JO" sz="13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8" name="مخطط انسيابي: مهلة 47"/>
          <p:cNvSpPr/>
          <p:nvPr/>
        </p:nvSpPr>
        <p:spPr>
          <a:xfrm rot="16200000">
            <a:off x="6422050" y="1933784"/>
            <a:ext cx="501015" cy="899160"/>
          </a:xfrm>
          <a:prstGeom prst="flowChartDelay">
            <a:avLst/>
          </a:prstGeom>
          <a:effectLst>
            <a:glow rad="63500">
              <a:schemeClr val="tx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vert" wrap="square" lIns="0" tIns="144000" rIns="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800" dirty="0" smtClean="0">
                <a:effectLst/>
                <a:ea typeface="Calibri"/>
                <a:cs typeface="Arial"/>
              </a:rPr>
              <a:t> 5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grpSp>
        <p:nvGrpSpPr>
          <p:cNvPr id="4" name="مجموعة 3"/>
          <p:cNvGrpSpPr/>
          <p:nvPr/>
        </p:nvGrpSpPr>
        <p:grpSpPr>
          <a:xfrm>
            <a:off x="5423325" y="2775665"/>
            <a:ext cx="2500238" cy="1369638"/>
            <a:chOff x="5423325" y="2775665"/>
            <a:chExt cx="2500238" cy="1369638"/>
          </a:xfrm>
        </p:grpSpPr>
        <p:sp>
          <p:nvSpPr>
            <p:cNvPr id="2" name="مستطيل 1"/>
            <p:cNvSpPr/>
            <p:nvPr/>
          </p:nvSpPr>
          <p:spPr>
            <a:xfrm>
              <a:off x="5423325" y="2775665"/>
              <a:ext cx="2500238" cy="136963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>
              <a:glow rad="63500">
                <a:schemeClr val="tx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pic>
          <p:nvPicPr>
            <p:cNvPr id="46" name="صورة 45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8223" y="2996952"/>
              <a:ext cx="1224137" cy="972108"/>
            </a:xfrm>
            <a:prstGeom prst="rect">
              <a:avLst/>
            </a:prstGeom>
          </p:spPr>
        </p:pic>
        <p:pic>
          <p:nvPicPr>
            <p:cNvPr id="47" name="صورة 46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8104" y="2996952"/>
              <a:ext cx="1080119" cy="979036"/>
            </a:xfrm>
            <a:prstGeom prst="rect">
              <a:avLst/>
            </a:prstGeom>
          </p:spPr>
        </p:pic>
      </p:grpSp>
      <p:cxnSp>
        <p:nvCxnSpPr>
          <p:cNvPr id="50" name="رابط مستقيم 49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671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صورة 49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3325" y="2780928"/>
            <a:ext cx="2506505" cy="1369638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pic>
        <p:nvPicPr>
          <p:cNvPr id="49" name="صورة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04" y="1700808"/>
            <a:ext cx="3531981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4" name="مربع نص 53"/>
          <p:cNvSpPr txBox="1"/>
          <p:nvPr/>
        </p:nvSpPr>
        <p:spPr>
          <a:xfrm>
            <a:off x="4667100" y="4509120"/>
            <a:ext cx="3937348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تجنّب استخدام </a:t>
            </a:r>
            <a:r>
              <a:rPr lang="ar-JO" sz="15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وسائط تخزين مجهولة المصدر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لحماية حاسوبك من الفيروسات</a:t>
            </a:r>
            <a:endParaRPr lang="ar-JO" sz="13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8" name="مخطط انسيابي: مهلة 47"/>
          <p:cNvSpPr/>
          <p:nvPr/>
        </p:nvSpPr>
        <p:spPr>
          <a:xfrm rot="16200000">
            <a:off x="6422050" y="1933784"/>
            <a:ext cx="501015" cy="899160"/>
          </a:xfrm>
          <a:prstGeom prst="flowChartDelay">
            <a:avLst/>
          </a:prstGeom>
          <a:effectLst>
            <a:glow rad="63500">
              <a:schemeClr val="tx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vert" wrap="square" lIns="0" tIns="144000" rIns="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800" dirty="0" smtClean="0">
                <a:effectLst/>
                <a:ea typeface="Calibri"/>
                <a:cs typeface="Arial"/>
              </a:rPr>
              <a:t> 6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0900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صورة 4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04" y="1700808"/>
            <a:ext cx="3531981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4" name="مربع نص 53"/>
          <p:cNvSpPr txBox="1"/>
          <p:nvPr/>
        </p:nvSpPr>
        <p:spPr>
          <a:xfrm>
            <a:off x="4667100" y="4509120"/>
            <a:ext cx="3937348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استخدم </a:t>
            </a:r>
            <a:r>
              <a:rPr lang="ar-JO" sz="15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وصلات كهربائية ثلاثية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تحتوي على خط أرضي لتفريغ الشحنات الكهربائية</a:t>
            </a:r>
            <a:endParaRPr lang="ar-JO" sz="13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8" name="مخطط انسيابي: مهلة 47"/>
          <p:cNvSpPr/>
          <p:nvPr/>
        </p:nvSpPr>
        <p:spPr>
          <a:xfrm rot="16200000">
            <a:off x="6422050" y="1933784"/>
            <a:ext cx="501015" cy="899160"/>
          </a:xfrm>
          <a:prstGeom prst="flowChartDelay">
            <a:avLst/>
          </a:prstGeom>
          <a:effectLst>
            <a:glow rad="63500">
              <a:schemeClr val="tx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vert" wrap="square" lIns="0" tIns="144000" rIns="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800" dirty="0" smtClean="0">
                <a:effectLst/>
                <a:ea typeface="Calibri"/>
                <a:cs typeface="Arial"/>
              </a:rPr>
              <a:t> 7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grpSp>
        <p:nvGrpSpPr>
          <p:cNvPr id="3" name="مجموعة 2"/>
          <p:cNvGrpSpPr/>
          <p:nvPr/>
        </p:nvGrpSpPr>
        <p:grpSpPr>
          <a:xfrm>
            <a:off x="5423325" y="2775665"/>
            <a:ext cx="2500238" cy="1369638"/>
            <a:chOff x="5423325" y="2775665"/>
            <a:chExt cx="2500238" cy="1369638"/>
          </a:xfrm>
        </p:grpSpPr>
        <p:sp>
          <p:nvSpPr>
            <p:cNvPr id="2" name="مستطيل 1"/>
            <p:cNvSpPr/>
            <p:nvPr/>
          </p:nvSpPr>
          <p:spPr>
            <a:xfrm>
              <a:off x="5423325" y="2775665"/>
              <a:ext cx="2500238" cy="136963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>
              <a:glow rad="63500">
                <a:schemeClr val="tx1"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pic>
          <p:nvPicPr>
            <p:cNvPr id="50" name="صورة 49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25515" y="2924944"/>
              <a:ext cx="1698813" cy="1149095"/>
            </a:xfrm>
            <a:prstGeom prst="rect">
              <a:avLst/>
            </a:prstGeom>
            <a:ln>
              <a:noFill/>
            </a:ln>
          </p:spPr>
        </p:pic>
      </p:grp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144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04" y="1700808"/>
            <a:ext cx="3531981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964" y="2348880"/>
            <a:ext cx="958311" cy="958311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375" y="3354223"/>
            <a:ext cx="4149097" cy="600824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237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604" y="1700808"/>
            <a:ext cx="3531981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806822" y="3924345"/>
            <a:ext cx="4013650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الحاسوب جهاز عظيم الفائدة إذا أحسن استخدامه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أمّا إذا أسيء استخدامه سيعود عليك وعلى غيرك بالضرر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فأحسن الاستخدام !!!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pic>
        <p:nvPicPr>
          <p:cNvPr id="2" name="صورة 1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421" y="2564903"/>
            <a:ext cx="1080000" cy="1080000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862035"/>
            <a:ext cx="864096" cy="485736"/>
          </a:xfrm>
          <a:prstGeom prst="rect">
            <a:avLst/>
          </a:prstGeom>
          <a:effectLst>
            <a:innerShdw blurRad="63500" dist="50800" dir="5400000">
              <a:prstClr val="black">
                <a:alpha val="50000"/>
              </a:prstClr>
            </a:innerShdw>
          </a:effectLst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6440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مستطيل 46"/>
          <p:cNvSpPr>
            <a:spLocks noChangeAspect="1"/>
          </p:cNvSpPr>
          <p:nvPr/>
        </p:nvSpPr>
        <p:spPr>
          <a:xfrm>
            <a:off x="539552" y="1700808"/>
            <a:ext cx="3528392" cy="455036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8" name="مربع نص 47"/>
          <p:cNvSpPr txBox="1"/>
          <p:nvPr/>
        </p:nvSpPr>
        <p:spPr>
          <a:xfrm>
            <a:off x="683568" y="2391852"/>
            <a:ext cx="3384376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900" b="1" dirty="0" smtClean="0">
                <a:latin typeface="Arial"/>
                <a:cs typeface="Arial"/>
              </a:rPr>
              <a:t>☼ </a:t>
            </a:r>
            <a:r>
              <a:rPr lang="ar-JO" sz="1900" dirty="0" smtClean="0">
                <a:latin typeface="Adobe Arabic" pitchFamily="18" charset="-78"/>
                <a:cs typeface="Adobe Arabic" pitchFamily="18" charset="-78"/>
              </a:rPr>
              <a:t>يتعرّف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الطالب إرشادات الصحة </a:t>
            </a:r>
            <a:r>
              <a:rPr lang="ar-JO" sz="1900" dirty="0" smtClean="0">
                <a:latin typeface="Adobe Arabic" pitchFamily="18" charset="-78"/>
                <a:cs typeface="Adobe Arabic" pitchFamily="18" charset="-78"/>
              </a:rPr>
              <a:t>والسلامة عند </a:t>
            </a:r>
            <a:br>
              <a:rPr lang="ar-JO" sz="1900" dirty="0" smtClean="0">
                <a:latin typeface="Adobe Arabic" pitchFamily="18" charset="-78"/>
                <a:cs typeface="Adobe Arabic" pitchFamily="18" charset="-78"/>
              </a:rPr>
            </a:br>
            <a:r>
              <a:rPr lang="ar-JO" sz="1900" dirty="0" smtClean="0">
                <a:latin typeface="Adobe Arabic" pitchFamily="18" charset="-78"/>
                <a:cs typeface="Adobe Arabic" pitchFamily="18" charset="-78"/>
              </a:rPr>
              <a:t>     استخدام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الحاسوب.</a:t>
            </a:r>
          </a:p>
        </p:txBody>
      </p:sp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087" y="2318317"/>
            <a:ext cx="4348457" cy="2550843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611560" y="2956882"/>
            <a:ext cx="3456384" cy="3847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900" b="1" dirty="0">
                <a:latin typeface="Adobe Arabic" pitchFamily="18" charset="-78"/>
                <a:cs typeface="Adobe Arabic" pitchFamily="18" charset="-78"/>
              </a:rPr>
              <a:t>☼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يتعرّف إرشادات العناية بالحاسوب وملحقاته.</a:t>
            </a:r>
          </a:p>
        </p:txBody>
      </p:sp>
      <p:sp>
        <p:nvSpPr>
          <p:cNvPr id="50" name="مربع نص 49"/>
          <p:cNvSpPr txBox="1"/>
          <p:nvPr/>
        </p:nvSpPr>
        <p:spPr>
          <a:xfrm>
            <a:off x="539552" y="3284984"/>
            <a:ext cx="3528392" cy="67710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900" b="1" dirty="0">
                <a:latin typeface="Adobe Arabic" pitchFamily="18" charset="-78"/>
                <a:cs typeface="Adobe Arabic" pitchFamily="18" charset="-78"/>
              </a:rPr>
              <a:t>☼</a:t>
            </a:r>
            <a:r>
              <a:rPr lang="ar-JO" sz="1900" dirty="0" smtClean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يعي أخلاقيات التعامل مع الحاسوب وخصوصاً </a:t>
            </a:r>
            <a:r>
              <a:rPr lang="ar-JO" sz="1900" dirty="0" smtClean="0">
                <a:latin typeface="Adobe Arabic" pitchFamily="18" charset="-78"/>
                <a:cs typeface="Adobe Arabic" pitchFamily="18" charset="-78"/>
              </a:rPr>
              <a:t/>
            </a:r>
            <a:br>
              <a:rPr lang="ar-JO" sz="1900" dirty="0" smtClean="0">
                <a:latin typeface="Adobe Arabic" pitchFamily="18" charset="-78"/>
                <a:cs typeface="Adobe Arabic" pitchFamily="18" charset="-78"/>
              </a:rPr>
            </a:br>
            <a:r>
              <a:rPr lang="ar-JO" sz="1900" dirty="0" smtClean="0">
                <a:latin typeface="Adobe Arabic" pitchFamily="18" charset="-78"/>
                <a:cs typeface="Adobe Arabic" pitchFamily="18" charset="-78"/>
              </a:rPr>
              <a:t>     احترام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حقوق الملكية الفكرية </a:t>
            </a:r>
            <a:r>
              <a:rPr lang="ar-JO" sz="1900" dirty="0" smtClean="0">
                <a:latin typeface="Adobe Arabic" pitchFamily="18" charset="-78"/>
                <a:cs typeface="Adobe Arabic" pitchFamily="18" charset="-78"/>
              </a:rPr>
              <a:t>وخصوصية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البيانات.</a:t>
            </a:r>
          </a:p>
        </p:txBody>
      </p:sp>
      <p:sp>
        <p:nvSpPr>
          <p:cNvPr id="52" name="مربع نص 51"/>
          <p:cNvSpPr txBox="1"/>
          <p:nvPr/>
        </p:nvSpPr>
        <p:spPr>
          <a:xfrm>
            <a:off x="683568" y="3861048"/>
            <a:ext cx="338437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2000" b="1" dirty="0">
                <a:latin typeface="Adobe Arabic" pitchFamily="18" charset="-78"/>
                <a:cs typeface="Adobe Arabic" pitchFamily="18" charset="-78"/>
              </a:rPr>
              <a:t>☼</a:t>
            </a:r>
            <a:r>
              <a:rPr lang="ar-JO" sz="2000" dirty="0" smtClean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يميّز السلوكيات السليمة وغير السليمة المتعلقة </a:t>
            </a:r>
            <a:r>
              <a:rPr lang="ar-JO" sz="1900" dirty="0" smtClean="0">
                <a:latin typeface="Adobe Arabic" pitchFamily="18" charset="-78"/>
                <a:cs typeface="Adobe Arabic" pitchFamily="18" charset="-78"/>
              </a:rPr>
              <a:t/>
            </a:r>
            <a:br>
              <a:rPr lang="ar-JO" sz="1900" dirty="0" smtClean="0">
                <a:latin typeface="Adobe Arabic" pitchFamily="18" charset="-78"/>
                <a:cs typeface="Adobe Arabic" pitchFamily="18" charset="-78"/>
              </a:rPr>
            </a:br>
            <a:r>
              <a:rPr lang="ar-JO" sz="1900" dirty="0" smtClean="0">
                <a:latin typeface="Adobe Arabic" pitchFamily="18" charset="-78"/>
                <a:cs typeface="Adobe Arabic" pitchFamily="18" charset="-78"/>
              </a:rPr>
              <a:t>      باستخدام </a:t>
            </a:r>
            <a:r>
              <a:rPr lang="ar-JO" sz="1900" dirty="0">
                <a:latin typeface="Adobe Arabic" pitchFamily="18" charset="-78"/>
                <a:cs typeface="Adobe Arabic" pitchFamily="18" charset="-78"/>
              </a:rPr>
              <a:t>الحاسوب.</a:t>
            </a:r>
            <a:endParaRPr lang="en-US" sz="1900" dirty="0"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0721" y="5085184"/>
            <a:ext cx="2229231" cy="1252071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013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مستطيل مستدير الزوايا 1"/>
          <p:cNvSpPr/>
          <p:nvPr/>
        </p:nvSpPr>
        <p:spPr>
          <a:xfrm>
            <a:off x="6826714" y="3717032"/>
            <a:ext cx="1728192" cy="741566"/>
          </a:xfrm>
          <a:prstGeom prst="roundRect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572001" y="2708920"/>
            <a:ext cx="4571999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2400" dirty="0" smtClean="0">
                <a:latin typeface="GE SS TV Bold" pitchFamily="18" charset="-78"/>
                <a:ea typeface="GE SS TV Bold" pitchFamily="18" charset="-78"/>
                <a:cs typeface="K Kamran" panose="00000500000000000000" pitchFamily="2" charset="-78"/>
              </a:rPr>
              <a:t>من أخلاقيات التعامل مع الحاسوب</a:t>
            </a:r>
            <a:endParaRPr lang="ar-JO" sz="2400" dirty="0">
              <a:latin typeface="GE SS TV Bold" pitchFamily="18" charset="-78"/>
              <a:ea typeface="GE SS TV Bold" pitchFamily="18" charset="-78"/>
              <a:cs typeface="K Kamran" panose="00000500000000000000" pitchFamily="2" charset="-78"/>
            </a:endParaRPr>
          </a:p>
        </p:txBody>
      </p:sp>
      <p:sp>
        <p:nvSpPr>
          <p:cNvPr id="48" name="مربع نص 47"/>
          <p:cNvSpPr txBox="1"/>
          <p:nvPr/>
        </p:nvSpPr>
        <p:spPr>
          <a:xfrm>
            <a:off x="6948326" y="3841593"/>
            <a:ext cx="1484967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احترام حقوق الملكية الفكرية</a:t>
            </a:r>
            <a:endParaRPr lang="ar-JO" sz="13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4" name="مستطيل مستدير الزوايا 53"/>
          <p:cNvSpPr/>
          <p:nvPr/>
        </p:nvSpPr>
        <p:spPr>
          <a:xfrm>
            <a:off x="4806822" y="4289267"/>
            <a:ext cx="1893438" cy="741566"/>
          </a:xfrm>
          <a:prstGeom prst="roundRect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5" name="مربع نص 54"/>
          <p:cNvSpPr txBox="1"/>
          <p:nvPr/>
        </p:nvSpPr>
        <p:spPr>
          <a:xfrm>
            <a:off x="4854030" y="4413828"/>
            <a:ext cx="1831273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احترام خصوصية بيانات الآخرين وعدم اختراق أجهزتهم</a:t>
            </a:r>
            <a:endParaRPr lang="ar-JO" sz="13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3" name="شكل حر 2"/>
          <p:cNvSpPr/>
          <p:nvPr/>
        </p:nvSpPr>
        <p:spPr>
          <a:xfrm>
            <a:off x="6740042" y="3188368"/>
            <a:ext cx="960169" cy="469232"/>
          </a:xfrm>
          <a:custGeom>
            <a:avLst/>
            <a:gdLst>
              <a:gd name="connsiteX0" fmla="*/ 21705 w 960169"/>
              <a:gd name="connsiteY0" fmla="*/ 0 h 469232"/>
              <a:gd name="connsiteX1" fmla="*/ 93895 w 960169"/>
              <a:gd name="connsiteY1" fmla="*/ 168443 h 469232"/>
              <a:gd name="connsiteX2" fmla="*/ 767663 w 960169"/>
              <a:gd name="connsiteY2" fmla="*/ 216569 h 469232"/>
              <a:gd name="connsiteX3" fmla="*/ 960169 w 960169"/>
              <a:gd name="connsiteY3" fmla="*/ 469232 h 469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0169" h="469232">
                <a:moveTo>
                  <a:pt x="21705" y="0"/>
                </a:moveTo>
                <a:cubicBezTo>
                  <a:pt x="-4363" y="66174"/>
                  <a:pt x="-30431" y="132348"/>
                  <a:pt x="93895" y="168443"/>
                </a:cubicBezTo>
                <a:cubicBezTo>
                  <a:pt x="218221" y="204538"/>
                  <a:pt x="623284" y="166438"/>
                  <a:pt x="767663" y="216569"/>
                </a:cubicBezTo>
                <a:cubicBezTo>
                  <a:pt x="912042" y="266700"/>
                  <a:pt x="936105" y="367966"/>
                  <a:pt x="960169" y="469232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" name="شكل حر 5"/>
          <p:cNvSpPr/>
          <p:nvPr/>
        </p:nvSpPr>
        <p:spPr>
          <a:xfrm>
            <a:off x="5652120" y="3236495"/>
            <a:ext cx="1025505" cy="986589"/>
          </a:xfrm>
          <a:custGeom>
            <a:avLst/>
            <a:gdLst>
              <a:gd name="connsiteX0" fmla="*/ 1025505 w 1025505"/>
              <a:gd name="connsiteY0" fmla="*/ 0 h 986589"/>
              <a:gd name="connsiteX1" fmla="*/ 1001442 w 1025505"/>
              <a:gd name="connsiteY1" fmla="*/ 96252 h 986589"/>
              <a:gd name="connsiteX2" fmla="*/ 893158 w 1025505"/>
              <a:gd name="connsiteY2" fmla="*/ 144379 h 986589"/>
              <a:gd name="connsiteX3" fmla="*/ 99073 w 1025505"/>
              <a:gd name="connsiteY3" fmla="*/ 385010 h 986589"/>
              <a:gd name="connsiteX4" fmla="*/ 38915 w 1025505"/>
              <a:gd name="connsiteY4" fmla="*/ 986589 h 986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25505" h="986589">
                <a:moveTo>
                  <a:pt x="1025505" y="0"/>
                </a:moveTo>
                <a:cubicBezTo>
                  <a:pt x="1024502" y="36094"/>
                  <a:pt x="1023500" y="72189"/>
                  <a:pt x="1001442" y="96252"/>
                </a:cubicBezTo>
                <a:cubicBezTo>
                  <a:pt x="979384" y="120315"/>
                  <a:pt x="1043553" y="96253"/>
                  <a:pt x="893158" y="144379"/>
                </a:cubicBezTo>
                <a:cubicBezTo>
                  <a:pt x="742763" y="192505"/>
                  <a:pt x="241447" y="244642"/>
                  <a:pt x="99073" y="385010"/>
                </a:cubicBezTo>
                <a:cubicBezTo>
                  <a:pt x="-43301" y="525378"/>
                  <a:pt x="-2193" y="755983"/>
                  <a:pt x="38915" y="986589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458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744" y="2282480"/>
            <a:ext cx="1866600" cy="1866600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659" y="4124612"/>
            <a:ext cx="2527725" cy="528524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948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667099" y="3924345"/>
            <a:ext cx="4297389" cy="107721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برامج الحاسوب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بأنواعها ( تعليمي ترفيهي وألعاب )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أعدّها مبرمجون واستغرقوا الكثير من </a:t>
            </a:r>
            <a:r>
              <a:rPr lang="ar-JO" sz="16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الوقت والجهد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في إعداداها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فلهم حق ملكيتها وأن تُنسب لهم !!!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8" name="صورة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711" y="2276872"/>
            <a:ext cx="1513872" cy="150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5251703" y="3861048"/>
            <a:ext cx="3136721" cy="109775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6" name="رابط مستقيم 5"/>
          <p:cNvCxnSpPr/>
          <p:nvPr/>
        </p:nvCxnSpPr>
        <p:spPr>
          <a:xfrm flipH="1">
            <a:off x="5423326" y="4985120"/>
            <a:ext cx="27490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مربع نص 45"/>
          <p:cNvSpPr txBox="1"/>
          <p:nvPr/>
        </p:nvSpPr>
        <p:spPr>
          <a:xfrm>
            <a:off x="4860032" y="3379930"/>
            <a:ext cx="38884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كيف يتمّ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انتهاك حقوق الملكية الفكرية ؟؟؟</a:t>
            </a:r>
            <a:endParaRPr lang="ar-JO" sz="16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9" name="مربع نص 48"/>
          <p:cNvSpPr txBox="1"/>
          <p:nvPr/>
        </p:nvSpPr>
        <p:spPr>
          <a:xfrm>
            <a:off x="5224644" y="4012322"/>
            <a:ext cx="3080564" cy="7848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قيام الشخص بنسخ البرامج دون إذن أصحابها ثم ينسب هذا الإنجــاز إلى نفسـه لتحقيـق الأربـــاح المادية.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0" name="صورة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2" y="2234951"/>
            <a:ext cx="942564" cy="94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32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صورة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grpSp>
        <p:nvGrpSpPr>
          <p:cNvPr id="8" name="مجموعة 7"/>
          <p:cNvGrpSpPr/>
          <p:nvPr/>
        </p:nvGrpSpPr>
        <p:grpSpPr>
          <a:xfrm>
            <a:off x="5580112" y="4188986"/>
            <a:ext cx="2486455" cy="392142"/>
            <a:chOff x="5613937" y="2785284"/>
            <a:chExt cx="2486455" cy="392142"/>
          </a:xfrm>
        </p:grpSpPr>
        <p:sp>
          <p:nvSpPr>
            <p:cNvPr id="3" name="مستطيل مستدير الزوايا 2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6" name="رابط مستقيم 5"/>
            <p:cNvCxnSpPr/>
            <p:nvPr/>
          </p:nvCxnSpPr>
          <p:spPr>
            <a:xfrm flipH="1">
              <a:off x="5627467" y="3177426"/>
              <a:ext cx="247292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مربع نص 45"/>
          <p:cNvSpPr txBox="1"/>
          <p:nvPr/>
        </p:nvSpPr>
        <p:spPr>
          <a:xfrm>
            <a:off x="4860032" y="3379930"/>
            <a:ext cx="38884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ما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الآثار المترتبة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على انتهاك حقوق الملكية الفكرية ؟!!!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grpSp>
        <p:nvGrpSpPr>
          <p:cNvPr id="52" name="مجموعة 51"/>
          <p:cNvGrpSpPr/>
          <p:nvPr/>
        </p:nvGrpSpPr>
        <p:grpSpPr>
          <a:xfrm>
            <a:off x="5580112" y="4660940"/>
            <a:ext cx="2486455" cy="392142"/>
            <a:chOff x="5613937" y="2785284"/>
            <a:chExt cx="2486455" cy="392142"/>
          </a:xfrm>
        </p:grpSpPr>
        <p:sp>
          <p:nvSpPr>
            <p:cNvPr id="53" name="مستطيل مستدير الزوايا 52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54" name="رابط مستقيم 53"/>
            <p:cNvCxnSpPr/>
            <p:nvPr/>
          </p:nvCxnSpPr>
          <p:spPr>
            <a:xfrm flipH="1">
              <a:off x="5627467" y="3177426"/>
              <a:ext cx="247292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30" name="Picture 6" descr="D:\SCHOOL\مدرسة اليرموك\صور\صور للدروس\1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500" y="4188986"/>
            <a:ext cx="360701" cy="48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SCHOOL\مدرسة اليرموك\صور\صور للدروس\2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500" y="4660940"/>
            <a:ext cx="345414" cy="46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مربع نص 58"/>
          <p:cNvSpPr txBox="1"/>
          <p:nvPr/>
        </p:nvSpPr>
        <p:spPr>
          <a:xfrm>
            <a:off x="5593642" y="4207423"/>
            <a:ext cx="243905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حرمان المبرمج من قطف ثمرة جهده</a:t>
            </a:r>
            <a:endParaRPr lang="ar-JO" sz="14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0" name="مربع نص 59"/>
          <p:cNvSpPr txBox="1"/>
          <p:nvPr/>
        </p:nvSpPr>
        <p:spPr>
          <a:xfrm>
            <a:off x="5580113" y="4698359"/>
            <a:ext cx="245258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يؤثر سلباً في تطور إنتاج البرامج</a:t>
            </a:r>
            <a:endParaRPr lang="ar-JO" sz="14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9" name="رابط مستقيم 48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0" name="صورة 4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2" y="2234951"/>
            <a:ext cx="942564" cy="94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955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683540" y="3418724"/>
            <a:ext cx="4256733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توضع على المنتج علامة لحمايته من الانتهاك وضمان حقوق المبرمجين وهي ما تُسمّى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علامة حقوق الملكية الفكرية</a:t>
            </a:r>
            <a:endParaRPr lang="ar-JO" sz="16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963" y="2161930"/>
            <a:ext cx="1358365" cy="1282672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822" y="4581128"/>
            <a:ext cx="3896945" cy="495192"/>
          </a:xfrm>
          <a:prstGeom prst="rect">
            <a:avLst/>
          </a:prstGeom>
        </p:spPr>
      </p:pic>
      <p:cxnSp>
        <p:nvCxnSpPr>
          <p:cNvPr id="50" name="رابط مستقيم 49"/>
          <p:cNvCxnSpPr/>
          <p:nvPr/>
        </p:nvCxnSpPr>
        <p:spPr>
          <a:xfrm>
            <a:off x="5048745" y="5083089"/>
            <a:ext cx="3483695" cy="0"/>
          </a:xfrm>
          <a:prstGeom prst="line">
            <a:avLst/>
          </a:prstGeom>
          <a:ln>
            <a:headEnd type="oval" w="med" len="med"/>
            <a:tailEnd type="oval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019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7246" y="2335634"/>
            <a:ext cx="1841098" cy="1760292"/>
          </a:xfrm>
          <a:prstGeom prst="rect">
            <a:avLst/>
          </a:prstGeom>
        </p:spPr>
      </p:pic>
      <p:pic>
        <p:nvPicPr>
          <p:cNvPr id="8" name="صورة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63" y="4146979"/>
            <a:ext cx="4104417" cy="581020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8779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806822" y="2780347"/>
            <a:ext cx="401365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هناك من يحاول الوصول إلى البرامج والبيانات المخزنة في الحواسيب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بطرق غير مشروعة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وهم :-</a:t>
            </a:r>
            <a:endParaRPr lang="ar-JO" sz="1400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sp>
        <p:nvSpPr>
          <p:cNvPr id="48" name="دمعة 47"/>
          <p:cNvSpPr/>
          <p:nvPr/>
        </p:nvSpPr>
        <p:spPr>
          <a:xfrm>
            <a:off x="6902149" y="3757682"/>
            <a:ext cx="956325" cy="792088"/>
          </a:xfrm>
          <a:prstGeom prst="teardrop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9" name="دمعة 48"/>
          <p:cNvSpPr/>
          <p:nvPr/>
        </p:nvSpPr>
        <p:spPr>
          <a:xfrm flipH="1">
            <a:off x="5906704" y="3757682"/>
            <a:ext cx="918280" cy="792088"/>
          </a:xfrm>
          <a:prstGeom prst="teardrop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1" name="مربع نص 50"/>
          <p:cNvSpPr txBox="1"/>
          <p:nvPr/>
        </p:nvSpPr>
        <p:spPr>
          <a:xfrm>
            <a:off x="6876256" y="4921423"/>
            <a:ext cx="217668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cs typeface="+mj-cs"/>
              </a:rPr>
              <a:t>للاطلاع فقط</a:t>
            </a:r>
            <a:endParaRPr lang="ar-JO" sz="13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2" name="مربع نص 51"/>
          <p:cNvSpPr txBox="1"/>
          <p:nvPr/>
        </p:nvSpPr>
        <p:spPr>
          <a:xfrm>
            <a:off x="4499992" y="4921423"/>
            <a:ext cx="226524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/>
              <a:t>لمحاولة التخريب والحذف</a:t>
            </a:r>
            <a:endParaRPr lang="ar-JO" sz="13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3" name="شكل حر 52"/>
          <p:cNvSpPr/>
          <p:nvPr/>
        </p:nvSpPr>
        <p:spPr>
          <a:xfrm>
            <a:off x="7351309" y="4625226"/>
            <a:ext cx="625628" cy="252663"/>
          </a:xfrm>
          <a:custGeom>
            <a:avLst/>
            <a:gdLst>
              <a:gd name="connsiteX0" fmla="*/ 36080 w 625628"/>
              <a:gd name="connsiteY0" fmla="*/ 0 h 252663"/>
              <a:gd name="connsiteX1" fmla="*/ 48112 w 625628"/>
              <a:gd name="connsiteY1" fmla="*/ 120316 h 252663"/>
              <a:gd name="connsiteX2" fmla="*/ 505312 w 625628"/>
              <a:gd name="connsiteY2" fmla="*/ 156411 h 252663"/>
              <a:gd name="connsiteX3" fmla="*/ 625628 w 625628"/>
              <a:gd name="connsiteY3" fmla="*/ 252663 h 25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628" h="252663">
                <a:moveTo>
                  <a:pt x="36080" y="0"/>
                </a:moveTo>
                <a:cubicBezTo>
                  <a:pt x="2993" y="47124"/>
                  <a:pt x="-30093" y="94248"/>
                  <a:pt x="48112" y="120316"/>
                </a:cubicBezTo>
                <a:cubicBezTo>
                  <a:pt x="126317" y="146385"/>
                  <a:pt x="409059" y="134353"/>
                  <a:pt x="505312" y="156411"/>
                </a:cubicBezTo>
                <a:cubicBezTo>
                  <a:pt x="601565" y="178469"/>
                  <a:pt x="613596" y="215566"/>
                  <a:pt x="625628" y="252663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4" name="شكل حر 53"/>
          <p:cNvSpPr/>
          <p:nvPr/>
        </p:nvSpPr>
        <p:spPr>
          <a:xfrm flipH="1">
            <a:off x="5683443" y="4651294"/>
            <a:ext cx="658247" cy="226595"/>
          </a:xfrm>
          <a:custGeom>
            <a:avLst/>
            <a:gdLst>
              <a:gd name="connsiteX0" fmla="*/ 36080 w 625628"/>
              <a:gd name="connsiteY0" fmla="*/ 0 h 252663"/>
              <a:gd name="connsiteX1" fmla="*/ 48112 w 625628"/>
              <a:gd name="connsiteY1" fmla="*/ 120316 h 252663"/>
              <a:gd name="connsiteX2" fmla="*/ 505312 w 625628"/>
              <a:gd name="connsiteY2" fmla="*/ 156411 h 252663"/>
              <a:gd name="connsiteX3" fmla="*/ 625628 w 625628"/>
              <a:gd name="connsiteY3" fmla="*/ 252663 h 25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628" h="252663">
                <a:moveTo>
                  <a:pt x="36080" y="0"/>
                </a:moveTo>
                <a:cubicBezTo>
                  <a:pt x="2993" y="47124"/>
                  <a:pt x="-30093" y="94248"/>
                  <a:pt x="48112" y="120316"/>
                </a:cubicBezTo>
                <a:cubicBezTo>
                  <a:pt x="126317" y="146385"/>
                  <a:pt x="409059" y="134353"/>
                  <a:pt x="505312" y="156411"/>
                </a:cubicBezTo>
                <a:cubicBezTo>
                  <a:pt x="601565" y="178469"/>
                  <a:pt x="613596" y="215566"/>
                  <a:pt x="625628" y="252663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5" name="مربع نص 54"/>
          <p:cNvSpPr txBox="1"/>
          <p:nvPr/>
        </p:nvSpPr>
        <p:spPr>
          <a:xfrm>
            <a:off x="6876256" y="3907504"/>
            <a:ext cx="997277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المتسلّلين</a:t>
            </a:r>
            <a:br>
              <a:rPr lang="ar-JO" sz="13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en-US" sz="13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Hackers</a:t>
            </a:r>
            <a:endParaRPr lang="ar-JO" sz="13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6" name="مربع نص 55"/>
          <p:cNvSpPr txBox="1"/>
          <p:nvPr/>
        </p:nvSpPr>
        <p:spPr>
          <a:xfrm>
            <a:off x="5803033" y="3907503"/>
            <a:ext cx="1077314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المخربين</a:t>
            </a:r>
            <a:br>
              <a:rPr lang="ar-JO" sz="13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en-US" sz="13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Crackers</a:t>
            </a:r>
            <a:endParaRPr lang="ar-JO" sz="13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820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3379930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نفّذ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النشاط (1-7)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سلوكيات متعلقة باستخدام الحاسوب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على دفتر الواجبات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7" name="صورة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366" y="2375248"/>
            <a:ext cx="837728" cy="837728"/>
          </a:xfrm>
          <a:prstGeom prst="rect">
            <a:avLst/>
          </a:prstGeom>
        </p:spPr>
      </p:pic>
      <p:pic>
        <p:nvPicPr>
          <p:cNvPr id="48" name="صورة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681518"/>
            <a:ext cx="868403" cy="387441"/>
          </a:xfrm>
          <a:prstGeom prst="rect">
            <a:avLst/>
          </a:prstGeom>
        </p:spPr>
      </p:pic>
      <p:pic>
        <p:nvPicPr>
          <p:cNvPr id="49" name="صورة 4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37" y="4077072"/>
            <a:ext cx="1564520" cy="1564520"/>
          </a:xfrm>
          <a:prstGeom prst="rect">
            <a:avLst/>
          </a:prstGeom>
        </p:spPr>
      </p:pic>
      <p:pic>
        <p:nvPicPr>
          <p:cNvPr id="50" name="صورة 4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847" y="5419401"/>
            <a:ext cx="1354955" cy="372613"/>
          </a:xfrm>
          <a:prstGeom prst="rect">
            <a:avLst/>
          </a:prstGeom>
        </p:spPr>
      </p:pic>
      <p:cxnSp>
        <p:nvCxnSpPr>
          <p:cNvPr id="51" name="رابط مستقيم 50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3480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572" y="2163348"/>
            <a:ext cx="3065852" cy="3065852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5652120" y="5157192"/>
            <a:ext cx="220092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2800" b="1" dirty="0" smtClean="0">
                <a:solidFill>
                  <a:schemeClr val="accent6">
                    <a:lumMod val="50000"/>
                  </a:schemeClr>
                </a:solidFill>
                <a:cs typeface="DecoType Thuluth" panose="02010000000000000000" pitchFamily="2" charset="-78"/>
              </a:rPr>
              <a:t>أسئلة الدرس</a:t>
            </a:r>
            <a:endParaRPr lang="ar-JO" sz="2800" b="1" dirty="0">
              <a:solidFill>
                <a:schemeClr val="accent6">
                  <a:lumMod val="50000"/>
                </a:schemeClr>
              </a:solidFill>
              <a:cs typeface="DecoType Thuluth" panose="02010000000000000000" pitchFamily="2" charset="-78"/>
            </a:endParaRPr>
          </a:p>
        </p:txBody>
      </p: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71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30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964" y="2348880"/>
            <a:ext cx="958311" cy="958311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075" y="3406212"/>
            <a:ext cx="3917397" cy="530678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614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7" name="مربع نص 46"/>
          <p:cNvSpPr txBox="1"/>
          <p:nvPr/>
        </p:nvSpPr>
        <p:spPr>
          <a:xfrm>
            <a:off x="4549842" y="2370366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الأول /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3" y="2086356"/>
            <a:ext cx="587249" cy="536035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4477834" y="2780929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أ- عدم وضع الفأرة ولوحة المفاتيح بجانب بعضهما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4485694" y="3058182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ب- توفر أنظمـة تشغيـل الحاسـوب طرقـاً مختلفة لـ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4485694" y="3673736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د- لتجنب إصابة العينين بالإجهاد يجب وضع شاشة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2" name="مربع نص 51"/>
          <p:cNvSpPr txBox="1"/>
          <p:nvPr/>
        </p:nvSpPr>
        <p:spPr>
          <a:xfrm>
            <a:off x="4485694" y="3365959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جـ- الحرص على استخدام وصلات كهربائية ثنائية ...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3" name="مستطيل مستدير الزوايا 52"/>
          <p:cNvSpPr/>
          <p:nvPr/>
        </p:nvSpPr>
        <p:spPr>
          <a:xfrm>
            <a:off x="4694615" y="2780928"/>
            <a:ext cx="391397" cy="2756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4" name="مستطيل مستدير الزوايا 53"/>
          <p:cNvSpPr/>
          <p:nvPr/>
        </p:nvSpPr>
        <p:spPr>
          <a:xfrm>
            <a:off x="4694614" y="3090284"/>
            <a:ext cx="391397" cy="2756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6" name="مستطيل مستدير الزوايا 55"/>
          <p:cNvSpPr/>
          <p:nvPr/>
        </p:nvSpPr>
        <p:spPr>
          <a:xfrm>
            <a:off x="4694613" y="3398061"/>
            <a:ext cx="391397" cy="2756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9" name="مستطيل مستدير الزوايا 58"/>
          <p:cNvSpPr/>
          <p:nvPr/>
        </p:nvSpPr>
        <p:spPr>
          <a:xfrm>
            <a:off x="4694615" y="3711652"/>
            <a:ext cx="391397" cy="2756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60" name="صورة 5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207" y="2799965"/>
            <a:ext cx="215252" cy="237600"/>
          </a:xfrm>
          <a:prstGeom prst="rect">
            <a:avLst/>
          </a:prstGeom>
        </p:spPr>
      </p:pic>
      <p:pic>
        <p:nvPicPr>
          <p:cNvPr id="62" name="صورة 6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207" y="3715211"/>
            <a:ext cx="215252" cy="237600"/>
          </a:xfrm>
          <a:prstGeom prst="rect">
            <a:avLst/>
          </a:prstGeom>
        </p:spPr>
      </p:pic>
      <p:pic>
        <p:nvPicPr>
          <p:cNvPr id="63" name="صورة 6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8702" y="3116925"/>
            <a:ext cx="237600" cy="235099"/>
          </a:xfrm>
          <a:prstGeom prst="rect">
            <a:avLst/>
          </a:prstGeom>
        </p:spPr>
      </p:pic>
      <p:pic>
        <p:nvPicPr>
          <p:cNvPr id="69" name="صورة 6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3421" y="3418348"/>
            <a:ext cx="237600" cy="235099"/>
          </a:xfrm>
          <a:prstGeom prst="rect">
            <a:avLst/>
          </a:prstGeom>
        </p:spPr>
      </p:pic>
      <p:cxnSp>
        <p:nvCxnSpPr>
          <p:cNvPr id="55" name="رابط مستقيم 54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602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7" name="مربع نص 46"/>
          <p:cNvSpPr txBox="1"/>
          <p:nvPr/>
        </p:nvSpPr>
        <p:spPr>
          <a:xfrm>
            <a:off x="4549842" y="2370366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الثاني /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إرشادات العناية بالحاسوب وملحقاته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3" y="2086356"/>
            <a:ext cx="587249" cy="536035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4477834" y="2780929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1- تشغيل وإغلاق الحاسوب بالطريقة الصحيحة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4485694" y="3058182"/>
            <a:ext cx="397473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2- تجنب العبث بالحاسوب وملحقاته واستعن بذي الخبرة 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   عند الحاجة للصيانة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4485694" y="3769295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4- المحافظة على نظافة الحاسوب وملحقاته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2" name="مربع نص 51"/>
          <p:cNvSpPr txBox="1"/>
          <p:nvPr/>
        </p:nvSpPr>
        <p:spPr>
          <a:xfrm>
            <a:off x="4485694" y="3501008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3- تجنب تناول الطعام والشراب قرب الحاسوب وملحقاته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054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صورة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7" name="مربع نص 46"/>
          <p:cNvSpPr txBox="1"/>
          <p:nvPr/>
        </p:nvSpPr>
        <p:spPr>
          <a:xfrm>
            <a:off x="4549842" y="2370366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الثالث /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عناصر علامة حقوق الملكية الفكرية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3" y="2086356"/>
            <a:ext cx="587249" cy="536035"/>
          </a:xfrm>
          <a:prstGeom prst="rect">
            <a:avLst/>
          </a:prstGeom>
        </p:spPr>
      </p:pic>
      <p:sp>
        <p:nvSpPr>
          <p:cNvPr id="50" name="مربع نص 49"/>
          <p:cNvSpPr txBox="1"/>
          <p:nvPr/>
        </p:nvSpPr>
        <p:spPr>
          <a:xfrm>
            <a:off x="4569170" y="4149080"/>
            <a:ext cx="3974738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هو محاولة الوصول إلى البرامج والبيانات المخزنة في الحواسيب بطرائق غير مشروعة بهدف الاطلاع عليها فقط أو محاولة تخريبها وحذفها وهذا قد يؤدي إلى خسائر مالية كبيرة لأصحاب هذه البرامج والبيانات.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4569170" y="3785018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الرابع /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الاختراق ونتائجه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53" name="صورة 5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31" y="3501008"/>
            <a:ext cx="587249" cy="536035"/>
          </a:xfrm>
          <a:prstGeom prst="rect">
            <a:avLst/>
          </a:prstGeom>
        </p:spPr>
      </p:pic>
      <p:pic>
        <p:nvPicPr>
          <p:cNvPr id="56" name="صورة 5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708920"/>
            <a:ext cx="2357141" cy="360040"/>
          </a:xfrm>
          <a:prstGeom prst="rect">
            <a:avLst/>
          </a:prstGeom>
        </p:spPr>
      </p:pic>
      <p:pic>
        <p:nvPicPr>
          <p:cNvPr id="57" name="صورة 5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36226">
            <a:off x="4932040" y="5076452"/>
            <a:ext cx="927598" cy="927598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871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320" y="2060848"/>
            <a:ext cx="2578596" cy="2578596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653136"/>
            <a:ext cx="4488952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67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30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806822" y="3924345"/>
            <a:ext cx="401365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عند استخدامنا للحاسوب في أي مكان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يجب أن نحافظ على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صحة وسلامة أجسامنا !!!</a:t>
            </a:r>
            <a:endParaRPr lang="ar-JO" sz="1400" b="1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pic>
        <p:nvPicPr>
          <p:cNvPr id="2" name="صورة 1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421" y="2564903"/>
            <a:ext cx="1080000" cy="1080000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2862035"/>
            <a:ext cx="864096" cy="485736"/>
          </a:xfrm>
          <a:prstGeom prst="rect">
            <a:avLst/>
          </a:prstGeom>
          <a:effectLst>
            <a:innerShdw blurRad="63500" dist="50800" dir="5400000">
              <a:prstClr val="black">
                <a:alpha val="50000"/>
              </a:prstClr>
            </a:innerShdw>
          </a:effectLst>
        </p:spPr>
      </p:pic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823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30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46" name="صورة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797674"/>
            <a:ext cx="1061494" cy="495364"/>
          </a:xfrm>
          <a:prstGeom prst="rect">
            <a:avLst/>
          </a:prstGeom>
        </p:spPr>
      </p:pic>
      <p:sp>
        <p:nvSpPr>
          <p:cNvPr id="47" name="مربع نص 46"/>
          <p:cNvSpPr txBox="1"/>
          <p:nvPr/>
        </p:nvSpPr>
        <p:spPr>
          <a:xfrm>
            <a:off x="6084168" y="5293038"/>
            <a:ext cx="1191309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100" b="1" dirty="0" smtClean="0">
                <a:solidFill>
                  <a:schemeClr val="accent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انظر الشريحة التالية</a:t>
            </a:r>
            <a:endParaRPr lang="ar-JO" sz="1100" b="1" dirty="0">
              <a:solidFill>
                <a:schemeClr val="accent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4864" y="2060848"/>
            <a:ext cx="3358708" cy="2100446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876" y="4161294"/>
            <a:ext cx="3964588" cy="525589"/>
          </a:xfrm>
          <a:prstGeom prst="rect">
            <a:avLst/>
          </a:prstGeom>
        </p:spPr>
      </p:pic>
      <p:cxnSp>
        <p:nvCxnSpPr>
          <p:cNvPr id="49" name="رابط مستقيم 48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509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30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768545"/>
            <a:ext cx="2472925" cy="1362256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4" name="مربع نص 53"/>
          <p:cNvSpPr txBox="1"/>
          <p:nvPr/>
        </p:nvSpPr>
        <p:spPr>
          <a:xfrm>
            <a:off x="4667100" y="4509120"/>
            <a:ext cx="3937348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اجلس على الكرسي </a:t>
            </a:r>
            <a:r>
              <a:rPr lang="ar-JO" sz="15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بشكلٍ معتدل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6" name="مخطط انسيابي: مهلة 45"/>
          <p:cNvSpPr/>
          <p:nvPr/>
        </p:nvSpPr>
        <p:spPr>
          <a:xfrm>
            <a:off x="8028384" y="3012476"/>
            <a:ext cx="501015" cy="899160"/>
          </a:xfrm>
          <a:prstGeom prst="flowChartDelay">
            <a:avLst/>
          </a:prstGeom>
          <a:effectLst>
            <a:glow rad="63500">
              <a:schemeClr val="tx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horz" wrap="square" lIns="0" tIns="144000" rIns="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800" dirty="0" smtClean="0">
                <a:effectLst/>
                <a:ea typeface="Calibri"/>
                <a:cs typeface="Arial"/>
              </a:rPr>
              <a:t>1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808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766426"/>
            <a:ext cx="2480968" cy="1364375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30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4" name="مربع نص 53"/>
          <p:cNvSpPr txBox="1"/>
          <p:nvPr/>
        </p:nvSpPr>
        <p:spPr>
          <a:xfrm>
            <a:off x="4667100" y="4509120"/>
            <a:ext cx="3937348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يجب أن يكون </a:t>
            </a:r>
            <a:r>
              <a:rPr lang="ar-JO" sz="15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ارتفاع الكرسي 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مناسباً </a:t>
            </a:r>
            <a:b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500" b="1" dirty="0">
                <a:latin typeface="GE SS TV Bold" pitchFamily="18" charset="-78"/>
                <a:ea typeface="GE SS TV Bold" pitchFamily="18" charset="-78"/>
                <a:cs typeface="+mj-cs"/>
              </a:rPr>
              <a:t>والقدمين منبسطتين 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بشكلٍ مريح على الأرض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6" name="مخطط انسيابي: مهلة 45"/>
          <p:cNvSpPr/>
          <p:nvPr/>
        </p:nvSpPr>
        <p:spPr>
          <a:xfrm>
            <a:off x="8028384" y="3012476"/>
            <a:ext cx="501015" cy="899160"/>
          </a:xfrm>
          <a:prstGeom prst="flowChartDelay">
            <a:avLst/>
          </a:prstGeom>
          <a:effectLst>
            <a:glow rad="63500">
              <a:schemeClr val="tx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horz" wrap="square" lIns="0" tIns="144000" rIns="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800" dirty="0" smtClean="0">
                <a:effectLst/>
                <a:ea typeface="Calibri"/>
                <a:cs typeface="Arial"/>
              </a:rPr>
              <a:t>2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6132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780928"/>
            <a:ext cx="2480968" cy="1364375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30" y="1700808"/>
            <a:ext cx="3530656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4" name="مربع نص 53"/>
          <p:cNvSpPr txBox="1"/>
          <p:nvPr/>
        </p:nvSpPr>
        <p:spPr>
          <a:xfrm>
            <a:off x="4667100" y="4509120"/>
            <a:ext cx="3937348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يجب أن تكون الإضاءة العلوية </a:t>
            </a:r>
            <a:r>
              <a:rPr lang="ar-JO" sz="15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غير ساطعة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وأن </a:t>
            </a:r>
            <a:r>
              <a:rPr lang="ar-JO" sz="1500" b="1" dirty="0">
                <a:latin typeface="GE SS TV Bold" pitchFamily="18" charset="-78"/>
                <a:ea typeface="GE SS TV Bold" pitchFamily="18" charset="-78"/>
                <a:cs typeface="+mj-cs"/>
              </a:rPr>
              <a:t>لا تكون مواجهة </a:t>
            </a: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لشاشة الحاسوب</a:t>
            </a:r>
            <a:endParaRPr lang="ar-JO" sz="15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6" name="مخطط انسيابي: مهلة 45"/>
          <p:cNvSpPr/>
          <p:nvPr/>
        </p:nvSpPr>
        <p:spPr>
          <a:xfrm>
            <a:off x="8028384" y="3012476"/>
            <a:ext cx="501015" cy="899160"/>
          </a:xfrm>
          <a:prstGeom prst="flowChartDelay">
            <a:avLst/>
          </a:prstGeom>
          <a:effectLst>
            <a:glow rad="63500">
              <a:schemeClr val="tx1"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="horz" wrap="square" lIns="0" tIns="144000" rIns="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rtl="1">
              <a:lnSpc>
                <a:spcPct val="115000"/>
              </a:lnSpc>
              <a:spcAft>
                <a:spcPts val="1000"/>
              </a:spcAft>
            </a:pPr>
            <a:r>
              <a:rPr lang="ar-JO" sz="2800" dirty="0" smtClean="0">
                <a:effectLst/>
                <a:ea typeface="Calibri"/>
                <a:cs typeface="Arial"/>
              </a:rPr>
              <a:t>3</a:t>
            </a:r>
            <a:endParaRPr lang="en-US" sz="1100" dirty="0">
              <a:effectLst/>
              <a:ea typeface="Calibri"/>
              <a:cs typeface="Arial"/>
            </a:endParaRPr>
          </a:p>
        </p:txBody>
      </p:sp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52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1596</TotalTime>
  <Words>978</Words>
  <Application>Microsoft Office PowerPoint</Application>
  <PresentationFormat>عرض على الشاشة (3:4)‏</PresentationFormat>
  <Paragraphs>409</Paragraphs>
  <Slides>43</Slides>
  <Notes>14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43</vt:i4>
      </vt:variant>
    </vt:vector>
  </HeadingPairs>
  <TitlesOfParts>
    <vt:vector size="51" baseType="lpstr">
      <vt:lpstr>Arial</vt:lpstr>
      <vt:lpstr>Times New Roman</vt:lpstr>
      <vt:lpstr>K Kamran</vt:lpstr>
      <vt:lpstr>Calibri</vt:lpstr>
      <vt:lpstr>GE SS TV Bold</vt:lpstr>
      <vt:lpstr>DecoType Thuluth</vt:lpstr>
      <vt:lpstr>Adobe Arabic</vt:lpstr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Sameer</dc:creator>
  <cp:lastModifiedBy>Sameer</cp:lastModifiedBy>
  <cp:revision>176</cp:revision>
  <dcterms:created xsi:type="dcterms:W3CDTF">2020-03-23T07:50:42Z</dcterms:created>
  <dcterms:modified xsi:type="dcterms:W3CDTF">2020-08-25T08:11:44Z</dcterms:modified>
</cp:coreProperties>
</file>