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34"/>
  </p:notesMasterIdLst>
  <p:sldIdLst>
    <p:sldId id="410" r:id="rId2"/>
    <p:sldId id="288" r:id="rId3"/>
    <p:sldId id="260" r:id="rId4"/>
    <p:sldId id="382" r:id="rId5"/>
    <p:sldId id="383" r:id="rId6"/>
    <p:sldId id="384" r:id="rId7"/>
    <p:sldId id="385" r:id="rId8"/>
    <p:sldId id="353" r:id="rId9"/>
    <p:sldId id="387" r:id="rId10"/>
    <p:sldId id="388" r:id="rId11"/>
    <p:sldId id="389" r:id="rId12"/>
    <p:sldId id="390" r:id="rId13"/>
    <p:sldId id="391" r:id="rId14"/>
    <p:sldId id="392" r:id="rId15"/>
    <p:sldId id="393" r:id="rId16"/>
    <p:sldId id="395" r:id="rId17"/>
    <p:sldId id="396" r:id="rId18"/>
    <p:sldId id="397" r:id="rId19"/>
    <p:sldId id="399" r:id="rId20"/>
    <p:sldId id="400" r:id="rId21"/>
    <p:sldId id="401" r:id="rId22"/>
    <p:sldId id="402" r:id="rId23"/>
    <p:sldId id="403" r:id="rId24"/>
    <p:sldId id="404" r:id="rId25"/>
    <p:sldId id="405" r:id="rId26"/>
    <p:sldId id="406" r:id="rId27"/>
    <p:sldId id="407" r:id="rId28"/>
    <p:sldId id="289" r:id="rId29"/>
    <p:sldId id="381" r:id="rId30"/>
    <p:sldId id="408" r:id="rId31"/>
    <p:sldId id="409" r:id="rId32"/>
    <p:sldId id="257" r:id="rId3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5"/>
      <p:bold r:id="rId36"/>
      <p:italic r:id="rId37"/>
      <p:boldItalic r:id="rId38"/>
    </p:embeddedFont>
    <p:embeddedFont>
      <p:font typeface="DecoType Thuluth" panose="02010000000000000000" pitchFamily="2" charset="-78"/>
      <p:regular r:id="rId39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E3C1A5"/>
    <a:srgbClr val="DBB08D"/>
    <a:srgbClr val="DCA24C"/>
    <a:srgbClr val="FFB13F"/>
    <a:srgbClr val="FF99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النمط المتوسط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A111915-BE36-4E01-A7E5-04B1672EAD32}" styleName="نمط فاتح 2 - تميي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بلا نمط، شبكة جدول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النمط الفاتح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النمط المتوسط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3" d="100"/>
          <a:sy n="53" d="100"/>
        </p:scale>
        <p:origin x="-1171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763F4F-6E0A-446E-8691-510891945714}" type="datetimeFigureOut">
              <a:rPr lang="ar-JO" smtClean="0"/>
              <a:t>07/01/1442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DB7879-4F4A-48B2-A0A9-294E80673D0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321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20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25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26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27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576;&#1583;&#1569;%20&#1575;&#1604;&#1593;&#1605;&#1604;.mp4" TargetMode="External"/><Relationship Id="rId5" Type="http://schemas.openxmlformats.org/officeDocument/2006/relationships/image" Target="../media/image30.png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35.png"/><Relationship Id="rId7" Type="http://schemas.openxmlformats.org/officeDocument/2006/relationships/hyperlink" Target="&#1576;&#1583;&#1569;%20&#1575;&#1604;&#1593;&#1605;&#1604;.mp4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Relationship Id="rId9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hyperlink" Target="&#1576;&#1583;&#1569;%20&#1575;&#1604;&#1593;&#1605;&#1604;.mp4" TargetMode="Externa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25683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هي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الأيقونة الأساسية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في نظام ( </a:t>
            </a:r>
            <a:r>
              <a:rPr lang="en-US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)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324" y="2204864"/>
            <a:ext cx="987988" cy="843676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670" y="2420888"/>
            <a:ext cx="1331562" cy="453850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860032" y="3594502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عند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النقر المزدوج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عليها تظهر النافذة الخاصة بها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860032" y="4326195"/>
            <a:ext cx="3888432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 smtClean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محتوياتها :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5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- الأيقونات الخاصة بمشغلات الأقراص الصلبة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- الأيقونة الخاصة بمشغل الأقراص المدمجة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2" name="رابط مستقيم 5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40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4371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707755" y="3379930"/>
            <a:ext cx="404070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عندما تحذف ملفاً أو مجلداً فلا يُحذف نهائياً ، بل يُنقل إلى 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سلّة المحذوفات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.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4694225" y="4158953"/>
            <a:ext cx="405423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يُمكن استعادة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الملفات أو المجلدات التي حُذفت بالخطأ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458853" y="4458598"/>
            <a:ext cx="4289611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 smtClean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عند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إفراغ سلّة المحذوفات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فإنه لا يُمكن استعادة محتوياتها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1" name="صورة 5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230354"/>
            <a:ext cx="792696" cy="79269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374" y="2420888"/>
            <a:ext cx="1220850" cy="529378"/>
          </a:xfrm>
          <a:prstGeom prst="rect">
            <a:avLst/>
          </a:prstGeom>
        </p:spPr>
      </p:pic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37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4371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707755" y="3379930"/>
            <a:ext cx="404070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تحتوي مجموعة من المجلدات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مثل/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الموسيقى والصور وغيرها ...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4694225" y="4158953"/>
            <a:ext cx="405423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من خلالها نستطيع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تنظيم الملفات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داخل تلك المجلدات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638072" y="4458598"/>
            <a:ext cx="411039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 smtClean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تُسمّى هذه الأيقونة باسم المستخدم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الذي تمّ من خلاله 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تسجيل الدخول إلى النظام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276872"/>
            <a:ext cx="792088" cy="860985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091" y="2492896"/>
            <a:ext cx="1207125" cy="605650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464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4371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707755" y="3379930"/>
            <a:ext cx="404070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dirty="0">
                <a:latin typeface="Times New Roman"/>
                <a:ea typeface="GE SS TV Bold" pitchFamily="18" charset="-78"/>
                <a:cs typeface="Times New Roman"/>
              </a:rPr>
              <a:t>●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تستخدم للتعرّف إلى الأجهزة الأخرى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المرتبطة معاً بشبكة داخلية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(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للاطلاع على محتويات هذه الأجهزة والتعامل معها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)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2230354"/>
            <a:ext cx="863488" cy="863488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591" y="2444424"/>
            <a:ext cx="1797681" cy="482305"/>
          </a:xfrm>
          <a:prstGeom prst="rect">
            <a:avLst/>
          </a:prstGeom>
        </p:spPr>
      </p:pic>
      <p:pic>
        <p:nvPicPr>
          <p:cNvPr id="48" name="صورة 47">
            <a:hlinkClick r:id="rId6" action="ppaction://hlinkfile" tooltip="شغّل الفيديو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91" y="5247941"/>
            <a:ext cx="777240" cy="777240"/>
          </a:xfrm>
          <a:prstGeom prst="rect">
            <a:avLst/>
          </a:prstGeom>
        </p:spPr>
      </p:pic>
      <p:pic>
        <p:nvPicPr>
          <p:cNvPr id="52" name="صورة 5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5" y="5949814"/>
            <a:ext cx="856651" cy="359506"/>
          </a:xfrm>
          <a:prstGeom prst="rect">
            <a:avLst/>
          </a:prstGeom>
        </p:spPr>
      </p:pic>
      <p:cxnSp>
        <p:nvCxnSpPr>
          <p:cNvPr id="50" name="رابط مستقيم 49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20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الايقونات الاساسية ومحتوياتها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3552848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43713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996353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حاول تنفيذ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النشاط (2-3)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أيقونات سطح المكتب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جهازك البيتي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014" y="1916832"/>
            <a:ext cx="2415378" cy="172919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325265">
            <a:off x="4817318" y="2369254"/>
            <a:ext cx="1874520" cy="417210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38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158" y="2495189"/>
            <a:ext cx="3353266" cy="44710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530656" cy="455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5224643" y="2880000"/>
            <a:ext cx="3023941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دمعة 61"/>
          <p:cNvSpPr/>
          <p:nvPr/>
        </p:nvSpPr>
        <p:spPr>
          <a:xfrm>
            <a:off x="7812360" y="3645024"/>
            <a:ext cx="936104" cy="864096"/>
          </a:xfrm>
          <a:prstGeom prst="teardrop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4" name="مربع نص 63"/>
          <p:cNvSpPr txBox="1"/>
          <p:nvPr/>
        </p:nvSpPr>
        <p:spPr>
          <a:xfrm>
            <a:off x="7861035" y="3841884"/>
            <a:ext cx="887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اختيار أيقونة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5" name="دمعة 64"/>
          <p:cNvSpPr/>
          <p:nvPr/>
        </p:nvSpPr>
        <p:spPr>
          <a:xfrm>
            <a:off x="6804248" y="3645024"/>
            <a:ext cx="936104" cy="864096"/>
          </a:xfrm>
          <a:prstGeom prst="teardrop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7" name="مربع نص 66"/>
          <p:cNvSpPr txBox="1"/>
          <p:nvPr/>
        </p:nvSpPr>
        <p:spPr>
          <a:xfrm>
            <a:off x="6852923" y="3841884"/>
            <a:ext cx="887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ترتيب الأيقونات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8" name="دمعة 67"/>
          <p:cNvSpPr/>
          <p:nvPr/>
        </p:nvSpPr>
        <p:spPr>
          <a:xfrm>
            <a:off x="5796136" y="3645024"/>
            <a:ext cx="936104" cy="864096"/>
          </a:xfrm>
          <a:prstGeom prst="teardrop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2" name="مربع نص 71"/>
          <p:cNvSpPr txBox="1"/>
          <p:nvPr/>
        </p:nvSpPr>
        <p:spPr>
          <a:xfrm>
            <a:off x="5844811" y="3841884"/>
            <a:ext cx="887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تغيير مكان الأيقونة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73" name="دمعة 72"/>
          <p:cNvSpPr/>
          <p:nvPr/>
        </p:nvSpPr>
        <p:spPr>
          <a:xfrm>
            <a:off x="4788024" y="3645024"/>
            <a:ext cx="936104" cy="864096"/>
          </a:xfrm>
          <a:prstGeom prst="teardrop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74" name="مربع نص 73"/>
          <p:cNvSpPr txBox="1"/>
          <p:nvPr/>
        </p:nvSpPr>
        <p:spPr>
          <a:xfrm>
            <a:off x="4836699" y="3841884"/>
            <a:ext cx="887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تشغيل برنامج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77" name="مربع نص 76"/>
          <p:cNvSpPr txBox="1"/>
          <p:nvPr/>
        </p:nvSpPr>
        <p:spPr>
          <a:xfrm>
            <a:off x="4402875" y="4941168"/>
            <a:ext cx="456161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solidFill>
                  <a:srgbClr val="0070C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لاختيار أيقونة ننقر </a:t>
            </a:r>
            <a:r>
              <a:rPr lang="ar-JO" sz="1400" b="1" dirty="0" smtClean="0">
                <a:solidFill>
                  <a:srgbClr val="0070C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مرة واحدة </a:t>
            </a:r>
            <a:r>
              <a:rPr lang="ar-JO" sz="1400" dirty="0" smtClean="0">
                <a:solidFill>
                  <a:srgbClr val="0070C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عليها فتظهر بلونٍ مختلف عن باقي الأيقونات</a:t>
            </a:r>
            <a:endParaRPr lang="ar-JO" sz="1400" b="1" dirty="0">
              <a:solidFill>
                <a:srgbClr val="0070C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78" name="مربع نص 77"/>
          <p:cNvSpPr txBox="1"/>
          <p:nvPr/>
        </p:nvSpPr>
        <p:spPr>
          <a:xfrm>
            <a:off x="4569249" y="4922004"/>
            <a:ext cx="432323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يُمكن ترتيب الأيقونات حسب</a:t>
            </a:r>
            <a:r>
              <a:rPr lang="ar-JO" sz="1400" dirty="0" smtClean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400" dirty="0" smtClean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( الاسم ، الحجم ، نوع </a:t>
            </a:r>
            <a:r>
              <a:rPr lang="ar-JO" sz="1400" dirty="0" err="1" smtClean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النعصر</a:t>
            </a:r>
            <a:r>
              <a:rPr lang="ar-JO" sz="1400" dirty="0" smtClean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 ، تاريخ التعديل )</a:t>
            </a:r>
            <a:endParaRPr lang="ar-JO" sz="1400" b="1" dirty="0">
              <a:solidFill>
                <a:srgbClr val="C00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79" name="مربع نص 78"/>
          <p:cNvSpPr txBox="1"/>
          <p:nvPr/>
        </p:nvSpPr>
        <p:spPr>
          <a:xfrm>
            <a:off x="4611010" y="4941168"/>
            <a:ext cx="428146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انقر باستمرار </a:t>
            </a:r>
            <a:r>
              <a:rPr lang="ar-JO" sz="1400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على الأيقونة المراد نقلها وحرّك الفأرة إلى المكان المطلوب ثمّ </a:t>
            </a:r>
            <a:r>
              <a:rPr lang="ar-JO" sz="1400" b="1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افلت زرّ الفأرة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80" name="مربع نص 79"/>
          <p:cNvSpPr txBox="1"/>
          <p:nvPr/>
        </p:nvSpPr>
        <p:spPr>
          <a:xfrm>
            <a:off x="4684018" y="4941168"/>
            <a:ext cx="418463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solidFill>
                  <a:schemeClr val="accent4">
                    <a:lumMod val="75000"/>
                  </a:schemeClr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يُمكنك </a:t>
            </a:r>
            <a:r>
              <a:rPr lang="ar-JO" sz="1400" b="1" dirty="0" smtClean="0">
                <a:solidFill>
                  <a:schemeClr val="accent4">
                    <a:lumMod val="75000"/>
                  </a:schemeClr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تشغيل أي برنامج </a:t>
            </a:r>
            <a:r>
              <a:rPr lang="ar-JO" sz="1400" dirty="0" smtClean="0">
                <a:solidFill>
                  <a:schemeClr val="accent4">
                    <a:lumMod val="75000"/>
                  </a:schemeClr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داخل الأيقونة بالنقر المزدوج عليه</a:t>
            </a:r>
            <a:endParaRPr lang="ar-JO" sz="1400" b="1" dirty="0">
              <a:solidFill>
                <a:schemeClr val="accent4">
                  <a:lumMod val="75000"/>
                </a:schemeClr>
              </a:solidFill>
              <a:latin typeface="GE SS TV Bold" pitchFamily="18" charset="-78"/>
              <a:ea typeface="GE SS TV Bold" pitchFamily="18" charset="-78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5423325" y="5301208"/>
            <a:ext cx="2605059" cy="1064187"/>
            <a:chOff x="5423325" y="5301208"/>
            <a:chExt cx="2605059" cy="1064187"/>
          </a:xfrm>
        </p:grpSpPr>
        <p:sp>
          <p:nvSpPr>
            <p:cNvPr id="51" name="مستطيل مستدير الزوايا 50"/>
            <p:cNvSpPr/>
            <p:nvPr/>
          </p:nvSpPr>
          <p:spPr>
            <a:xfrm>
              <a:off x="5423325" y="5301208"/>
              <a:ext cx="2605059" cy="1064187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grpSp>
          <p:nvGrpSpPr>
            <p:cNvPr id="49" name="مجموعة 48"/>
            <p:cNvGrpSpPr/>
            <p:nvPr/>
          </p:nvGrpSpPr>
          <p:grpSpPr>
            <a:xfrm>
              <a:off x="5723631" y="5418937"/>
              <a:ext cx="2119724" cy="832231"/>
              <a:chOff x="5292080" y="5445224"/>
              <a:chExt cx="2119724" cy="832231"/>
            </a:xfrm>
          </p:grpSpPr>
          <p:grpSp>
            <p:nvGrpSpPr>
              <p:cNvPr id="6" name="مجموعة 5"/>
              <p:cNvGrpSpPr/>
              <p:nvPr/>
            </p:nvGrpSpPr>
            <p:grpSpPr>
              <a:xfrm>
                <a:off x="6660232" y="5517232"/>
                <a:ext cx="751572" cy="688215"/>
                <a:chOff x="7092280" y="5589239"/>
                <a:chExt cx="751572" cy="688215"/>
              </a:xfrm>
            </p:grpSpPr>
            <p:pic>
              <p:nvPicPr>
                <p:cNvPr id="81" name="صورة 80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192255" y="5589239"/>
                  <a:ext cx="540060" cy="466283"/>
                </a:xfrm>
                <a:prstGeom prst="rect">
                  <a:avLst/>
                </a:prstGeom>
              </p:spPr>
            </p:pic>
            <p:pic>
              <p:nvPicPr>
                <p:cNvPr id="82" name="صورة 81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092280" y="6021288"/>
                  <a:ext cx="751572" cy="256166"/>
                </a:xfrm>
                <a:prstGeom prst="rect">
                  <a:avLst/>
                </a:prstGeom>
              </p:spPr>
            </p:pic>
          </p:grpSp>
          <p:grpSp>
            <p:nvGrpSpPr>
              <p:cNvPr id="11" name="مجموعة 10"/>
              <p:cNvGrpSpPr/>
              <p:nvPr/>
            </p:nvGrpSpPr>
            <p:grpSpPr>
              <a:xfrm>
                <a:off x="5292080" y="5445224"/>
                <a:ext cx="751572" cy="832231"/>
                <a:chOff x="5724128" y="5445224"/>
                <a:chExt cx="751572" cy="832231"/>
              </a:xfrm>
            </p:grpSpPr>
            <p:sp>
              <p:nvSpPr>
                <p:cNvPr id="8" name="مستطيل 7"/>
                <p:cNvSpPr/>
                <p:nvPr/>
              </p:nvSpPr>
              <p:spPr>
                <a:xfrm>
                  <a:off x="5724128" y="5445224"/>
                  <a:ext cx="703960" cy="832231"/>
                </a:xfrm>
                <a:prstGeom prst="rect">
                  <a:avLst/>
                </a:prstGeom>
                <a:solidFill>
                  <a:schemeClr val="accent1">
                    <a:alpha val="23000"/>
                  </a:schemeClr>
                </a:solidFill>
                <a:ln w="12700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1" anchor="ctr"/>
                <a:lstStyle/>
                <a:p>
                  <a:pPr algn="ctr"/>
                  <a:endParaRPr lang="ar-JO"/>
                </a:p>
              </p:txBody>
            </p:sp>
            <p:grpSp>
              <p:nvGrpSpPr>
                <p:cNvPr id="83" name="مجموعة 82"/>
                <p:cNvGrpSpPr/>
                <p:nvPr/>
              </p:nvGrpSpPr>
              <p:grpSpPr>
                <a:xfrm>
                  <a:off x="5724128" y="5517232"/>
                  <a:ext cx="751572" cy="688215"/>
                  <a:chOff x="7092280" y="5589239"/>
                  <a:chExt cx="751572" cy="688215"/>
                </a:xfrm>
              </p:grpSpPr>
              <p:pic>
                <p:nvPicPr>
                  <p:cNvPr id="84" name="صورة 83"/>
                  <p:cNvPicPr>
                    <a:picLocks noChangeAspect="1"/>
                  </p:cNvPicPr>
                  <p:nvPr/>
                </p:nvPicPr>
                <p:blipFill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192255" y="5589239"/>
                    <a:ext cx="540060" cy="466283"/>
                  </a:xfrm>
                  <a:prstGeom prst="rect">
                    <a:avLst/>
                  </a:prstGeom>
                </p:spPr>
              </p:pic>
              <p:pic>
                <p:nvPicPr>
                  <p:cNvPr id="85" name="صورة 84"/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7092280" y="6021288"/>
                    <a:ext cx="751572" cy="256166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13" name="مربع نص 12"/>
              <p:cNvSpPr txBox="1"/>
              <p:nvPr/>
            </p:nvSpPr>
            <p:spPr>
              <a:xfrm>
                <a:off x="5940152" y="5589240"/>
                <a:ext cx="809271" cy="2616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JO" sz="1100" dirty="0" smtClean="0"/>
                  <a:t>بعد اختيارها</a:t>
                </a:r>
                <a:endParaRPr lang="ar-JO" sz="1100" dirty="0"/>
              </a:p>
            </p:txBody>
          </p:sp>
          <p:cxnSp>
            <p:nvCxnSpPr>
              <p:cNvPr id="19" name="رابط كسهم مستقيم 18"/>
              <p:cNvCxnSpPr/>
              <p:nvPr/>
            </p:nvCxnSpPr>
            <p:spPr>
              <a:xfrm flipH="1">
                <a:off x="6012161" y="5861339"/>
                <a:ext cx="699630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" name="مجموعة 2"/>
          <p:cNvGrpSpPr/>
          <p:nvPr/>
        </p:nvGrpSpPr>
        <p:grpSpPr>
          <a:xfrm>
            <a:off x="4579445" y="5301208"/>
            <a:ext cx="856651" cy="1061379"/>
            <a:chOff x="4579445" y="5301208"/>
            <a:chExt cx="856651" cy="1061379"/>
          </a:xfrm>
        </p:grpSpPr>
        <p:pic>
          <p:nvPicPr>
            <p:cNvPr id="86" name="صورة 85">
              <a:hlinkClick r:id="rId7" action="ppaction://hlinkfile" tooltip="شغّل الفيديو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7291" y="5301208"/>
              <a:ext cx="777240" cy="777240"/>
            </a:xfrm>
            <a:prstGeom prst="rect">
              <a:avLst/>
            </a:prstGeom>
          </p:spPr>
        </p:pic>
        <p:pic>
          <p:nvPicPr>
            <p:cNvPr id="87" name="صورة 86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9445" y="6003081"/>
              <a:ext cx="856651" cy="359506"/>
            </a:xfrm>
            <a:prstGeom prst="rect">
              <a:avLst/>
            </a:prstGeom>
          </p:spPr>
        </p:pic>
      </p:grpSp>
      <p:cxnSp>
        <p:nvCxnSpPr>
          <p:cNvPr id="69" name="رابط مستقيم 6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4755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8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78" grpId="0"/>
      <p:bldP spid="78" grpId="1"/>
      <p:bldP spid="79" grpId="0"/>
      <p:bldP spid="79" grpId="1"/>
      <p:bldP spid="80" grpId="0"/>
      <p:bldP spid="80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الأعمال التي يمكن القيام بها على الأيقونات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323909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530656" cy="45503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852337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سوف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نستخدم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الرئيسي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لتطبيق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النشاط (2-4)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ترتيب الأيقونات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14" y="2109918"/>
            <a:ext cx="1574467" cy="1391090"/>
          </a:xfrm>
          <a:prstGeom prst="rect">
            <a:avLst/>
          </a:prstGeom>
        </p:spPr>
      </p:pic>
      <p:pic>
        <p:nvPicPr>
          <p:cNvPr id="48" name="صورة 47">
            <a:hlinkClick r:id="rId5" action="ppaction://hlinkfile" tooltip="شغّل الفيديو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291" y="5301208"/>
            <a:ext cx="777240" cy="777240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45" y="6003081"/>
            <a:ext cx="856651" cy="359506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499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971600" y="2924944"/>
            <a:ext cx="61206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تطبيق النشاط (2-4)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29330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543486"/>
            <a:ext cx="2447619" cy="2685714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243" y="3087530"/>
            <a:ext cx="3528392" cy="1150992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307" y="3743508"/>
            <a:ext cx="1872208" cy="765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نفّذ </a:t>
            </a:r>
            <a:r>
              <a:rPr lang="ar-JO" sz="1600" b="1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النشاط (2-5)</a:t>
            </a: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 تشغيل برنامج باستخدام أيقونة</a:t>
            </a:r>
            <a:b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</a:b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على حاسوبك البيتي</a:t>
            </a:r>
            <a:endParaRPr lang="ar-JO" sz="1600" dirty="0">
              <a:solidFill>
                <a:prstClr val="black"/>
              </a:solidFill>
              <a:latin typeface="GE SS TV Bold" pitchFamily="18" charset="-78"/>
              <a:ea typeface="GE SS TV Bold" pitchFamily="18" charset="-78"/>
              <a:cs typeface="Times New Roman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366" y="2375248"/>
            <a:ext cx="837728" cy="837728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681518"/>
            <a:ext cx="868403" cy="387441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cxnSp>
        <p:nvCxnSpPr>
          <p:cNvPr id="52" name="رابط مستقيم 5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637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504227"/>
            <a:ext cx="2310243" cy="171686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767" y="4147391"/>
            <a:ext cx="1840577" cy="673022"/>
          </a:xfrm>
          <a:prstGeom prst="rect">
            <a:avLst/>
          </a:prstGeom>
        </p:spPr>
      </p:pic>
      <p:cxnSp>
        <p:nvCxnSpPr>
          <p:cNvPr id="50" name="رابط مستقيم 49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872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2492896"/>
            <a:ext cx="4013650" cy="16466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JO" sz="500" b="1" dirty="0" smtClean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● </a:t>
            </a:r>
            <a:r>
              <a:rPr lang="ar-JO" sz="1600" b="1" dirty="0">
                <a:latin typeface="GE SS TV Bold" pitchFamily="18" charset="-78"/>
                <a:ea typeface="GE SS TV Bold" pitchFamily="18" charset="-78"/>
                <a:cs typeface="+mj-cs"/>
              </a:rPr>
              <a:t>هو الشريط الممتدّ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أفقياً أسفل سطح المكتب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Calibri"/>
                <a:ea typeface="GE SS TV Bold" pitchFamily="18" charset="-78"/>
                <a:cs typeface="+mj-cs"/>
              </a:rPr>
              <a:t>●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محتوياته :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أدوات التحكم في الوقت والتاريخ والصوت واللغة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أيقونات مختصرة لبعض البرامج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 - أيقونات مصغّرة للبرامج التي يتم تشغيلها حالياً</a:t>
            </a:r>
          </a:p>
        </p:txBody>
      </p:sp>
      <p:pic>
        <p:nvPicPr>
          <p:cNvPr id="52" name="صورة 5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2778" y="4869160"/>
            <a:ext cx="4119702" cy="242888"/>
          </a:xfrm>
          <a:prstGeom prst="rect">
            <a:avLst/>
          </a:prstGeom>
          <a:effectLst>
            <a:glow rad="101600">
              <a:schemeClr val="tx1">
                <a:alpha val="60000"/>
              </a:schemeClr>
            </a:glow>
          </a:effectLst>
        </p:spPr>
      </p:pic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529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00808"/>
            <a:ext cx="3517200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358" y="2348880"/>
            <a:ext cx="2006002" cy="1872208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8534" y="4204494"/>
            <a:ext cx="2499850" cy="576064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743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00808"/>
            <a:ext cx="3517200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2492896"/>
            <a:ext cx="4013650" cy="9079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endParaRPr lang="ar-JO" sz="500" b="1" dirty="0" smtClean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●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يظهر أسفل سطح المكتب </a:t>
            </a:r>
            <a:r>
              <a:rPr lang="ar-JO" sz="1600" b="1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شريط المهام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Calibri"/>
                <a:ea typeface="GE SS TV Bold" pitchFamily="18" charset="-78"/>
                <a:cs typeface="+mj-cs"/>
              </a:rPr>
              <a:t>●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عند النقر عليه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تظهر قائمة كما في الشكل المجاور</a:t>
            </a:r>
          </a:p>
        </p:txBody>
      </p:sp>
      <p:grpSp>
        <p:nvGrpSpPr>
          <p:cNvPr id="4" name="مجموعة 3"/>
          <p:cNvGrpSpPr/>
          <p:nvPr/>
        </p:nvGrpSpPr>
        <p:grpSpPr>
          <a:xfrm>
            <a:off x="5694727" y="3861048"/>
            <a:ext cx="2461895" cy="2062401"/>
            <a:chOff x="5710505" y="3731293"/>
            <a:chExt cx="2101855" cy="206240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0505" y="3731293"/>
              <a:ext cx="2101855" cy="1966031"/>
            </a:xfrm>
            <a:prstGeom prst="rect">
              <a:avLst/>
            </a:prstGeom>
          </p:spPr>
        </p:pic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50950" y="5121312"/>
              <a:ext cx="672382" cy="672382"/>
            </a:xfrm>
            <a:prstGeom prst="rect">
              <a:avLst/>
            </a:prstGeom>
          </p:spPr>
        </p:pic>
      </p:grp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201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صورة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00808"/>
            <a:ext cx="3517200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نفّذ </a:t>
            </a:r>
            <a:r>
              <a:rPr lang="ar-JO" sz="1600" b="1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النشاط (2-6)</a:t>
            </a: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 قائمة إبدأ</a:t>
            </a:r>
            <a:b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</a:b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على حاسوبك البيتي</a:t>
            </a:r>
            <a:endParaRPr lang="ar-JO" sz="1600" dirty="0">
              <a:solidFill>
                <a:prstClr val="black"/>
              </a:solidFill>
              <a:latin typeface="GE SS TV Bold" pitchFamily="18" charset="-78"/>
              <a:ea typeface="GE SS TV Bold" pitchFamily="18" charset="-78"/>
              <a:cs typeface="Times New Roman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366" y="2375248"/>
            <a:ext cx="837728" cy="837728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681518"/>
            <a:ext cx="868403" cy="387441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4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صورة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" y="1700808"/>
            <a:ext cx="3517200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استخدم لوحة المفاتيح </a:t>
            </a:r>
            <a:r>
              <a:rPr lang="ar-JO" sz="1600" b="1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واعثر على المفاتيح</a:t>
            </a:r>
            <a:br>
              <a:rPr lang="ar-JO" sz="1600" b="1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</a:b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التي يُمكنك من خلالها إ</a:t>
            </a:r>
            <a:r>
              <a:rPr lang="ar-JO" sz="1600" u="sng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ظهار</a:t>
            </a: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 قائمة إبدأ أو </a:t>
            </a:r>
            <a:r>
              <a:rPr lang="ar-JO" sz="1600" u="sng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إخفاؤها</a:t>
            </a:r>
            <a:r>
              <a:rPr lang="ar-JO" sz="1600" dirty="0" smtClean="0">
                <a:solidFill>
                  <a:prstClr val="black"/>
                </a:solidFill>
                <a:latin typeface="GE SS TV Bold" pitchFamily="18" charset="-78"/>
                <a:ea typeface="GE SS TV Bold" pitchFamily="18" charset="-78"/>
                <a:cs typeface="Times New Roman"/>
              </a:rPr>
              <a:t> !!!</a:t>
            </a:r>
            <a:endParaRPr lang="ar-JO" sz="1600" dirty="0">
              <a:solidFill>
                <a:prstClr val="black"/>
              </a:solidFill>
              <a:latin typeface="GE SS TV Bold" pitchFamily="18" charset="-78"/>
              <a:ea typeface="GE SS TV Bold" pitchFamily="18" charset="-78"/>
              <a:cs typeface="Times New Roman"/>
            </a:endParaRPr>
          </a:p>
        </p:txBody>
      </p:sp>
      <p:pic>
        <p:nvPicPr>
          <p:cNvPr id="49" name="صورة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708" y="2132856"/>
            <a:ext cx="968660" cy="1017348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474" y="2562434"/>
            <a:ext cx="1383496" cy="641976"/>
          </a:xfrm>
          <a:prstGeom prst="rect">
            <a:avLst/>
          </a:prstGeom>
        </p:spPr>
      </p:pic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479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9"/>
            <a:ext cx="3517648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5652120" y="5157192"/>
            <a:ext cx="22009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  <a:cs typeface="DecoType Thuluth" panose="02010000000000000000" pitchFamily="2" charset="-78"/>
              </a:rPr>
              <a:t>أسئلة الدرس</a:t>
            </a:r>
            <a:endParaRPr lang="ar-JO" sz="2800" b="1" dirty="0">
              <a:solidFill>
                <a:schemeClr val="accent6">
                  <a:lumMod val="50000"/>
                </a:schemeClr>
              </a:solidFill>
              <a:cs typeface="DecoType Thuluth" panose="02010000000000000000" pitchFamily="2" charset="-78"/>
            </a:endParaRPr>
          </a:p>
        </p:txBody>
      </p:sp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6" name="صورة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2" y="2163348"/>
            <a:ext cx="3065852" cy="3065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68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صورة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9"/>
            <a:ext cx="3517648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الأول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املأ الفراغ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860562" y="2761183"/>
            <a:ext cx="2592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يتكوّن سطــح المكتــب من الأيقونــات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771740" y="3068960"/>
            <a:ext cx="26886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الأيقونة الأساسية في نظام  ( </a:t>
            </a:r>
            <a:r>
              <a:rPr lang="en-US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Win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)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710505" y="3697287"/>
            <a:ext cx="274992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الأيقونة التي يتمّ نقل الملفات المحذوفة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5771740" y="3365959"/>
            <a:ext cx="268869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صورٌ بأشكــال مختلفة يرمز كلّ منها...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ستطيل مستدير الزوايا 57"/>
          <p:cNvSpPr/>
          <p:nvPr/>
        </p:nvSpPr>
        <p:spPr>
          <a:xfrm>
            <a:off x="4644000" y="2808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1" name="رابط مستقيم 60"/>
          <p:cNvCxnSpPr/>
          <p:nvPr/>
        </p:nvCxnSpPr>
        <p:spPr>
          <a:xfrm flipH="1">
            <a:off x="4694226" y="4032000"/>
            <a:ext cx="1169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مستطيل مستدير الزوايا 63"/>
          <p:cNvSpPr/>
          <p:nvPr/>
        </p:nvSpPr>
        <p:spPr>
          <a:xfrm>
            <a:off x="4644000" y="3113959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5" name="مستطيل مستدير الزوايا 64"/>
          <p:cNvSpPr/>
          <p:nvPr/>
        </p:nvSpPr>
        <p:spPr>
          <a:xfrm>
            <a:off x="4644000" y="3429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6" name="مستطيل مستدير الزوايا 65"/>
          <p:cNvSpPr/>
          <p:nvPr/>
        </p:nvSpPr>
        <p:spPr>
          <a:xfrm>
            <a:off x="4644008" y="3744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7" name="مربع نص 66"/>
          <p:cNvSpPr txBox="1"/>
          <p:nvPr/>
        </p:nvSpPr>
        <p:spPr>
          <a:xfrm>
            <a:off x="4670848" y="2796318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زرّ إبــــدأ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8" name="مربع نص 67"/>
          <p:cNvSpPr txBox="1"/>
          <p:nvPr/>
        </p:nvSpPr>
        <p:spPr>
          <a:xfrm>
            <a:off x="4666417" y="3113959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الكمبيوتر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70" name="مربع نص 69"/>
          <p:cNvSpPr txBox="1"/>
          <p:nvPr/>
        </p:nvSpPr>
        <p:spPr>
          <a:xfrm>
            <a:off x="4663266" y="3408806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الأيقونات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71" name="مربع نص 70"/>
          <p:cNvSpPr txBox="1"/>
          <p:nvPr/>
        </p:nvSpPr>
        <p:spPr>
          <a:xfrm>
            <a:off x="4670827" y="3744000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سلّة المحذوفات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6" name="رابط مستقيم 5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صورة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9"/>
            <a:ext cx="3517648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الثاني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477834" y="2780929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</a:t>
            </a: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اسم الشريط هو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شريط المهام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485694" y="3122965"/>
            <a:ext cx="397473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</a:t>
            </a: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محتوياته :</a:t>
            </a:r>
            <a:b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   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</a:rPr>
              <a:t> </a:t>
            </a:r>
            <a:r>
              <a:rPr lang="ar-JO" sz="1400" dirty="0">
                <a:latin typeface="GE SS TV Bold" pitchFamily="18" charset="-78"/>
                <a:ea typeface="GE SS TV Bold" pitchFamily="18" charset="-78"/>
              </a:rPr>
              <a:t>- أدوات التحكم في الوقت والتاريخ والصوت واللغة</a:t>
            </a:r>
            <a:br>
              <a:rPr lang="ar-JO" sz="1400" dirty="0">
                <a:latin typeface="GE SS TV Bold" pitchFamily="18" charset="-78"/>
                <a:ea typeface="GE SS TV Bold" pitchFamily="18" charset="-78"/>
              </a:rPr>
            </a:br>
            <a:r>
              <a:rPr lang="ar-JO" sz="1400" dirty="0">
                <a:latin typeface="GE SS TV Bold" pitchFamily="18" charset="-78"/>
                <a:ea typeface="GE SS TV Bold" pitchFamily="18" charset="-78"/>
              </a:rPr>
              <a:t>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</a:rPr>
              <a:t>    </a:t>
            </a:r>
            <a:r>
              <a:rPr lang="ar-JO" sz="1400" dirty="0">
                <a:latin typeface="GE SS TV Bold" pitchFamily="18" charset="-78"/>
                <a:ea typeface="GE SS TV Bold" pitchFamily="18" charset="-78"/>
              </a:rPr>
              <a:t>- أيقونات مختصرة لبعض البرامج</a:t>
            </a:r>
            <a:br>
              <a:rPr lang="ar-JO" sz="1400" dirty="0">
                <a:latin typeface="GE SS TV Bold" pitchFamily="18" charset="-78"/>
                <a:ea typeface="GE SS TV Bold" pitchFamily="18" charset="-78"/>
              </a:rPr>
            </a:br>
            <a:r>
              <a:rPr lang="ar-JO" sz="1400" dirty="0">
                <a:latin typeface="GE SS TV Bold" pitchFamily="18" charset="-78"/>
                <a:ea typeface="GE SS TV Bold" pitchFamily="18" charset="-78"/>
              </a:rPr>
              <a:t>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</a:rPr>
              <a:t>    </a:t>
            </a:r>
            <a:r>
              <a:rPr lang="ar-JO" sz="1400" dirty="0">
                <a:latin typeface="GE SS TV Bold" pitchFamily="18" charset="-78"/>
                <a:ea typeface="GE SS TV Bold" pitchFamily="18" charset="-78"/>
              </a:rPr>
              <a:t>- أيقونات مصغّرة للبرامج التي يتم تشغيلها حالياً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485694" y="4509120"/>
            <a:ext cx="39747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</a:t>
            </a: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عند النقر على زرّ إبـــدأ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تظهر قائمة يُمكن التنقل بين محتوياتها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من قوائم رئيسية أو فرعية باستخدام الفأرة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485694" y="4221088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</a:t>
            </a: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الزرّ المُشار إليه بالسهم هو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زرّ إبـــدأ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3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مستطيل 46"/>
          <p:cNvSpPr>
            <a:spLocks noChangeAspect="1"/>
          </p:cNvSpPr>
          <p:nvPr/>
        </p:nvSpPr>
        <p:spPr>
          <a:xfrm>
            <a:off x="539552" y="1700808"/>
            <a:ext cx="3528392" cy="45503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83568" y="2420888"/>
            <a:ext cx="3384376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 smtClean="0">
                <a:latin typeface="Arial"/>
                <a:cs typeface="Arial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الطالب </a:t>
            </a:r>
            <a:r>
              <a:rPr lang="ar-JO" sz="1900" dirty="0">
                <a:solidFill>
                  <a:srgbClr val="3333FF"/>
                </a:solidFill>
                <a:latin typeface="Adobe Arabic" pitchFamily="18" charset="-78"/>
                <a:cs typeface="Adobe Arabic" pitchFamily="18" charset="-78"/>
              </a:rPr>
              <a:t>مكونات سطح المكتب</a:t>
            </a:r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87" y="2318317"/>
            <a:ext cx="4348457" cy="2550843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11560" y="2684239"/>
            <a:ext cx="3456384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الوظائف التي تؤديها تلك المكونات </a:t>
            </a:r>
          </a:p>
        </p:txBody>
      </p:sp>
      <p:sp>
        <p:nvSpPr>
          <p:cNvPr id="50" name="مربع نص 49"/>
          <p:cNvSpPr txBox="1"/>
          <p:nvPr/>
        </p:nvSpPr>
        <p:spPr>
          <a:xfrm>
            <a:off x="539552" y="2972271"/>
            <a:ext cx="3528392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يُجري بعض العمليات عليها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729" y="4149080"/>
            <a:ext cx="2303151" cy="1654294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صورة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9"/>
            <a:ext cx="3517648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الثالث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الأيقونات التي تظهر ...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477834" y="2780929"/>
            <a:ext cx="39747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</a:rPr>
              <a:t>   </a:t>
            </a:r>
            <a:r>
              <a:rPr lang="ar-JO" sz="1400" dirty="0">
                <a:latin typeface="GE SS TV Bold" pitchFamily="18" charset="-78"/>
                <a:ea typeface="GE SS TV Bold" pitchFamily="18" charset="-78"/>
              </a:rPr>
              <a:t>- الأيقونات الخاصة بمشغلات الأقراص الصلبة</a:t>
            </a:r>
            <a:br>
              <a:rPr lang="ar-JO" sz="1400" dirty="0">
                <a:latin typeface="GE SS TV Bold" pitchFamily="18" charset="-78"/>
                <a:ea typeface="GE SS TV Bold" pitchFamily="18" charset="-78"/>
              </a:rPr>
            </a:br>
            <a:r>
              <a:rPr lang="ar-JO" sz="1400" dirty="0">
                <a:latin typeface="GE SS TV Bold" pitchFamily="18" charset="-78"/>
                <a:ea typeface="GE SS TV Bold" pitchFamily="18" charset="-78"/>
              </a:rPr>
              <a:t>   - الأيقونة الخاصة بمشغل الأقراص المدمجة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569170" y="4491117"/>
            <a:ext cx="39747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لا ؛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الاختلاف يكمن في الأيقونات الموجودة على سطح المكتب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4569170" y="4127055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الرابع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3" name="صورة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31" y="3843045"/>
            <a:ext cx="587249" cy="536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15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صورة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9"/>
            <a:ext cx="3517648" cy="45346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الخامس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رمز الفقرة والإجابة الصحيحة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6959397"/>
              </p:ext>
            </p:extLst>
          </p:nvPr>
        </p:nvGraphicFramePr>
        <p:xfrm>
          <a:off x="4750172" y="3068960"/>
          <a:ext cx="4214316" cy="162000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458365"/>
                <a:gridCol w="1999136"/>
                <a:gridCol w="509786"/>
                <a:gridCol w="1247029"/>
              </a:tblGrid>
              <a:tr h="324000"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+mj-cs"/>
                        </a:rPr>
                        <a:t>الرقم</a:t>
                      </a:r>
                      <a:endParaRPr lang="ar-JO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+mj-cs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+mj-cs"/>
                        </a:rPr>
                        <a:t>الفقرة</a:t>
                      </a:r>
                      <a:endParaRPr lang="ar-JO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+mj-cs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+mj-cs"/>
                        </a:rPr>
                        <a:t>الرمز</a:t>
                      </a:r>
                      <a:endParaRPr lang="ar-JO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+mj-cs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cs typeface="+mj-cs"/>
                        </a:rPr>
                        <a:t>الإجابة</a:t>
                      </a:r>
                      <a:endParaRPr lang="ar-JO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cs typeface="+mj-cs"/>
                      </a:endParaRPr>
                    </a:p>
                  </a:txBody>
                  <a:tcPr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1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شريط يمتدّ أفقياً أسفل سطح ...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ب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شريط المهام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2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زرّ يظهر أسفل سطح المكتب ...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د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زرّ إبـــدأ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3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النقر على أيقونة ما</a:t>
                      </a:r>
                      <a:r>
                        <a:rPr lang="ar-JO" sz="1400" baseline="0" dirty="0" smtClean="0">
                          <a:cs typeface="+mj-cs"/>
                        </a:rPr>
                        <a:t> باستمرار ...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ج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تغيير مكان الأيقونة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4000"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4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النقر بزرّ</a:t>
                      </a:r>
                      <a:r>
                        <a:rPr lang="ar-JO" sz="1400" baseline="0" dirty="0" smtClean="0">
                          <a:cs typeface="+mj-cs"/>
                        </a:rPr>
                        <a:t> الفأرة الأيمن في ...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JO" sz="1400" b="1" dirty="0" smtClean="0">
                          <a:cs typeface="+mj-cs"/>
                        </a:rPr>
                        <a:t>د</a:t>
                      </a:r>
                      <a:endParaRPr lang="ar-JO" sz="1400" b="1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ar-JO" sz="1400" dirty="0" smtClean="0">
                          <a:cs typeface="+mj-cs"/>
                        </a:rPr>
                        <a:t>ترتيب الأيقونات</a:t>
                      </a:r>
                      <a:endParaRPr lang="ar-JO" sz="1400" dirty="0">
                        <a:cs typeface="+mj-cs"/>
                      </a:endParaRPr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6" name="صورة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6226">
            <a:off x="4734540" y="5391740"/>
            <a:ext cx="927598" cy="927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39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0" y="2060848"/>
            <a:ext cx="2578596" cy="25785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653136"/>
            <a:ext cx="44889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88986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788024" y="3379930"/>
            <a:ext cx="40324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الشاشة الرئيسة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التي تظهر فور تشغيل الحاسوب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تُسمّى .....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9" name="مربع نص 58"/>
          <p:cNvSpPr txBox="1"/>
          <p:nvPr/>
        </p:nvSpPr>
        <p:spPr>
          <a:xfrm>
            <a:off x="5593642" y="4207423"/>
            <a:ext cx="243905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سطح المكتب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132856"/>
            <a:ext cx="1296731" cy="1005678"/>
          </a:xfrm>
          <a:prstGeom prst="rect">
            <a:avLst/>
          </a:prstGeom>
        </p:spPr>
      </p:pic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291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صورة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يتكوّن سطح المكتب من (3) أجزاء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3141" y="1844824"/>
            <a:ext cx="2373235" cy="1935505"/>
          </a:xfrm>
          <a:prstGeom prst="rect">
            <a:avLst/>
          </a:prstGeom>
        </p:spPr>
      </p:pic>
      <p:grpSp>
        <p:nvGrpSpPr>
          <p:cNvPr id="53" name="مجموعة 52"/>
          <p:cNvGrpSpPr/>
          <p:nvPr/>
        </p:nvGrpSpPr>
        <p:grpSpPr>
          <a:xfrm>
            <a:off x="5436096" y="4549026"/>
            <a:ext cx="2486455" cy="392142"/>
            <a:chOff x="5613937" y="2785284"/>
            <a:chExt cx="2486455" cy="392142"/>
          </a:xfrm>
        </p:grpSpPr>
        <p:sp>
          <p:nvSpPr>
            <p:cNvPr id="54" name="مستطيل مستدير الزوايا 53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5" name="رابط مستقيم 54"/>
            <p:cNvCxnSpPr/>
            <p:nvPr/>
          </p:nvCxnSpPr>
          <p:spPr>
            <a:xfrm flipH="1">
              <a:off x="5685841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مجموعة 55"/>
          <p:cNvGrpSpPr/>
          <p:nvPr/>
        </p:nvGrpSpPr>
        <p:grpSpPr>
          <a:xfrm>
            <a:off x="5436096" y="5020980"/>
            <a:ext cx="2486455" cy="392142"/>
            <a:chOff x="5613937" y="2785284"/>
            <a:chExt cx="2486455" cy="392142"/>
          </a:xfrm>
        </p:grpSpPr>
        <p:sp>
          <p:nvSpPr>
            <p:cNvPr id="57" name="مستطيل مستدير الزوايا 56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8" name="رابط مستقيم 57"/>
            <p:cNvCxnSpPr/>
            <p:nvPr/>
          </p:nvCxnSpPr>
          <p:spPr>
            <a:xfrm flipH="1">
              <a:off x="5685841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مجموعة 58"/>
          <p:cNvGrpSpPr/>
          <p:nvPr/>
        </p:nvGrpSpPr>
        <p:grpSpPr>
          <a:xfrm>
            <a:off x="5436096" y="5485130"/>
            <a:ext cx="2486455" cy="392142"/>
            <a:chOff x="5613937" y="2785284"/>
            <a:chExt cx="2486455" cy="392142"/>
          </a:xfrm>
        </p:grpSpPr>
        <p:sp>
          <p:nvSpPr>
            <p:cNvPr id="60" name="مستطيل مستدير الزوايا 59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1" name="رابط مستقيم 60"/>
            <p:cNvCxnSpPr/>
            <p:nvPr/>
          </p:nvCxnSpPr>
          <p:spPr>
            <a:xfrm flipH="1">
              <a:off x="5685841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2" name="Picture 6" descr="D:\SCHOOL\مدرسة اليرموك\صور\صور للدروس\11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484" y="4549026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3" name="Picture 7" descr="D:\SCHOOL\مدرسة اليرموك\صور\صور للدروس\22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484" y="502098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8" descr="D:\SCHOOL\مدرسة اليرموك\صور\صور للدروس\33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0484" y="548513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" name="مربع نص 64"/>
          <p:cNvSpPr txBox="1"/>
          <p:nvPr/>
        </p:nvSpPr>
        <p:spPr>
          <a:xfrm>
            <a:off x="5788274" y="4565558"/>
            <a:ext cx="1795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الأيقونــــــات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6" name="مربع نص 65"/>
          <p:cNvSpPr txBox="1"/>
          <p:nvPr/>
        </p:nvSpPr>
        <p:spPr>
          <a:xfrm>
            <a:off x="5796136" y="5050051"/>
            <a:ext cx="1795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شريط المهامّ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9" name="مربع نص 68"/>
          <p:cNvSpPr txBox="1"/>
          <p:nvPr/>
        </p:nvSpPr>
        <p:spPr>
          <a:xfrm>
            <a:off x="5800708" y="5517232"/>
            <a:ext cx="179562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زرّ إبـــــــــدأ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78293" y="6016218"/>
            <a:ext cx="813987" cy="442183"/>
          </a:xfrm>
          <a:prstGeom prst="rect">
            <a:avLst/>
          </a:prstGeom>
        </p:spPr>
      </p:pic>
      <p:cxnSp>
        <p:nvCxnSpPr>
          <p:cNvPr id="68" name="رابط مستقيم 6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799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مستطيل مستدير الزوايا 4"/>
          <p:cNvSpPr/>
          <p:nvPr/>
        </p:nvSpPr>
        <p:spPr>
          <a:xfrm>
            <a:off x="1115616" y="2575121"/>
            <a:ext cx="1904855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1400" b="1" dirty="0" smtClean="0"/>
              <a:t>الأيقونات</a:t>
            </a:r>
            <a:endParaRPr lang="ar-JO" sz="1400" b="1" dirty="0"/>
          </a:p>
        </p:txBody>
      </p:sp>
      <p:sp>
        <p:nvSpPr>
          <p:cNvPr id="67" name="مستطيل مستدير الزوايا 66"/>
          <p:cNvSpPr/>
          <p:nvPr/>
        </p:nvSpPr>
        <p:spPr>
          <a:xfrm>
            <a:off x="1119791" y="3573016"/>
            <a:ext cx="1900680" cy="43204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1400" b="1" dirty="0" smtClean="0"/>
              <a:t>زر إبــدأ</a:t>
            </a:r>
            <a:endParaRPr lang="ar-JO" sz="1400" b="1" dirty="0"/>
          </a:p>
        </p:txBody>
      </p:sp>
      <p:sp>
        <p:nvSpPr>
          <p:cNvPr id="68" name="مستطيل مستدير الزوايا 67"/>
          <p:cNvSpPr/>
          <p:nvPr/>
        </p:nvSpPr>
        <p:spPr>
          <a:xfrm>
            <a:off x="1115617" y="3079177"/>
            <a:ext cx="1904854" cy="43204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1400" b="1" dirty="0" smtClean="0"/>
              <a:t>شريط المهامّ</a:t>
            </a:r>
            <a:endParaRPr lang="ar-JO" sz="1400" b="1" dirty="0"/>
          </a:p>
        </p:txBody>
      </p:sp>
      <p:sp>
        <p:nvSpPr>
          <p:cNvPr id="6" name="قوس كبير أيسر 5"/>
          <p:cNvSpPr/>
          <p:nvPr/>
        </p:nvSpPr>
        <p:spPr>
          <a:xfrm>
            <a:off x="8316416" y="116632"/>
            <a:ext cx="216024" cy="6048672"/>
          </a:xfrm>
          <a:prstGeom prst="leftBrac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8" name="شكل حر 7"/>
          <p:cNvSpPr/>
          <p:nvPr/>
        </p:nvSpPr>
        <p:spPr>
          <a:xfrm>
            <a:off x="3136404" y="3789040"/>
            <a:ext cx="5612060" cy="2808312"/>
          </a:xfrm>
          <a:custGeom>
            <a:avLst/>
            <a:gdLst>
              <a:gd name="connsiteX0" fmla="*/ 0 w 3850106"/>
              <a:gd name="connsiteY0" fmla="*/ 23805 h 1578807"/>
              <a:gd name="connsiteX1" fmla="*/ 1804737 w 3850106"/>
              <a:gd name="connsiteY1" fmla="*/ 180216 h 1578807"/>
              <a:gd name="connsiteX2" fmla="*/ 3404937 w 3850106"/>
              <a:gd name="connsiteY2" fmla="*/ 1359310 h 1578807"/>
              <a:gd name="connsiteX3" fmla="*/ 3850106 w 3850106"/>
              <a:gd name="connsiteY3" fmla="*/ 1575879 h 1578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50106" h="1578807">
                <a:moveTo>
                  <a:pt x="0" y="23805"/>
                </a:moveTo>
                <a:cubicBezTo>
                  <a:pt x="618624" y="-9282"/>
                  <a:pt x="1237248" y="-42368"/>
                  <a:pt x="1804737" y="180216"/>
                </a:cubicBezTo>
                <a:cubicBezTo>
                  <a:pt x="2372226" y="402800"/>
                  <a:pt x="3064042" y="1126700"/>
                  <a:pt x="3404937" y="1359310"/>
                </a:cubicBezTo>
                <a:cubicBezTo>
                  <a:pt x="3745832" y="1591921"/>
                  <a:pt x="3797969" y="1583900"/>
                  <a:pt x="3850106" y="1575879"/>
                </a:cubicBezTo>
              </a:path>
            </a:pathLst>
          </a:custGeom>
          <a:noFill/>
          <a:ln>
            <a:solidFill>
              <a:schemeClr val="bg1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1" name="شكل حر 10"/>
          <p:cNvSpPr/>
          <p:nvPr/>
        </p:nvSpPr>
        <p:spPr>
          <a:xfrm>
            <a:off x="395536" y="3320898"/>
            <a:ext cx="2304256" cy="3348462"/>
          </a:xfrm>
          <a:custGeom>
            <a:avLst/>
            <a:gdLst>
              <a:gd name="connsiteX0" fmla="*/ 428833 w 1631991"/>
              <a:gd name="connsiteY0" fmla="*/ 0 h 2117558"/>
              <a:gd name="connsiteX1" fmla="*/ 67885 w 1631991"/>
              <a:gd name="connsiteY1" fmla="*/ 433137 h 2117558"/>
              <a:gd name="connsiteX2" fmla="*/ 1631991 w 1631991"/>
              <a:gd name="connsiteY2" fmla="*/ 2117558 h 2117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31991" h="2117558">
                <a:moveTo>
                  <a:pt x="428833" y="0"/>
                </a:moveTo>
                <a:cubicBezTo>
                  <a:pt x="148096" y="40105"/>
                  <a:pt x="-132641" y="80211"/>
                  <a:pt x="67885" y="433137"/>
                </a:cubicBezTo>
                <a:cubicBezTo>
                  <a:pt x="268411" y="786063"/>
                  <a:pt x="950201" y="1451810"/>
                  <a:pt x="1631991" y="2117558"/>
                </a:cubicBezTo>
              </a:path>
            </a:pathLst>
          </a:custGeom>
          <a:noFill/>
          <a:ln>
            <a:solidFill>
              <a:schemeClr val="bg1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3" name="شكل حر 12"/>
          <p:cNvSpPr/>
          <p:nvPr/>
        </p:nvSpPr>
        <p:spPr>
          <a:xfrm rot="618560" flipV="1">
            <a:off x="3146333" y="2681072"/>
            <a:ext cx="5088145" cy="569967"/>
          </a:xfrm>
          <a:custGeom>
            <a:avLst/>
            <a:gdLst>
              <a:gd name="connsiteX0" fmla="*/ 0 w 3416968"/>
              <a:gd name="connsiteY0" fmla="*/ 0 h 324852"/>
              <a:gd name="connsiteX1" fmla="*/ 3416968 w 3416968"/>
              <a:gd name="connsiteY1" fmla="*/ 324852 h 324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416968" h="324852">
                <a:moveTo>
                  <a:pt x="0" y="0"/>
                </a:moveTo>
                <a:lnTo>
                  <a:pt x="3416968" y="324852"/>
                </a:lnTo>
              </a:path>
            </a:pathLst>
          </a:custGeom>
          <a:noFill/>
          <a:ln>
            <a:solidFill>
              <a:schemeClr val="bg1"/>
            </a:solidFill>
            <a:headEnd type="oval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387190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7" grpId="0" animBg="1"/>
      <p:bldP spid="68" grpId="0" animBg="1"/>
      <p:bldP spid="6" grpId="0" animBg="1"/>
      <p:bldP spid="6" grpId="1" animBg="1"/>
      <p:bldP spid="6" grpId="2" animBg="1"/>
      <p:bldP spid="8" grpId="0" animBg="1"/>
      <p:bldP spid="11" grpId="0" animBg="1"/>
      <p:bldP spid="11" grpId="1" animBg="1"/>
      <p:bldP spid="13" grpId="0" animBg="1"/>
      <p:bldP spid="13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740" y="2324484"/>
            <a:ext cx="1896604" cy="1896604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388" y="4221088"/>
            <a:ext cx="1789948" cy="525628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99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251703" y="3861049"/>
            <a:ext cx="3136721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5423326" y="4752000"/>
            <a:ext cx="2749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المقصود بـِ 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( الأيقونات ) ؟؟؟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224644" y="4012322"/>
            <a:ext cx="3080564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صور بأشكال مختلفة يرمز كل منها إلى برنامج أو مجلد أو ملف معيّن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8100392" y="5211633"/>
            <a:ext cx="667711" cy="576064"/>
            <a:chOff x="7776000" y="4941168"/>
            <a:chExt cx="667711" cy="576064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6000" y="5040000"/>
              <a:ext cx="667711" cy="432048"/>
            </a:xfrm>
            <a:prstGeom prst="rect">
              <a:avLst/>
            </a:prstGeom>
          </p:spPr>
        </p:pic>
        <p:sp>
          <p:nvSpPr>
            <p:cNvPr id="5" name="شكل بيضاوي 4"/>
            <p:cNvSpPr/>
            <p:nvPr/>
          </p:nvSpPr>
          <p:spPr>
            <a:xfrm>
              <a:off x="7812360" y="4941168"/>
              <a:ext cx="576063" cy="57606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sp>
        <p:nvSpPr>
          <p:cNvPr id="50" name="مربع نص 49"/>
          <p:cNvSpPr txBox="1"/>
          <p:nvPr/>
        </p:nvSpPr>
        <p:spPr>
          <a:xfrm>
            <a:off x="5143071" y="5338083"/>
            <a:ext cx="3080564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يُرمز لأيقونة </a:t>
            </a:r>
            <a:r>
              <a:rPr lang="ar-JO" sz="15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سلّة المحذوفات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بالصورة الآتية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3" name="صورة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0172" y="5128735"/>
            <a:ext cx="623916" cy="623916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7" name="صورة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6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مستطيل مستدير الزوايا 57"/>
          <p:cNvSpPr/>
          <p:nvPr/>
        </p:nvSpPr>
        <p:spPr>
          <a:xfrm>
            <a:off x="4860032" y="3356992"/>
            <a:ext cx="3897306" cy="864096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485452"/>
            <a:ext cx="2493482" cy="439492"/>
          </a:xfrm>
          <a:prstGeom prst="rect">
            <a:avLst/>
          </a:prstGeom>
        </p:spPr>
      </p:pic>
      <p:pic>
        <p:nvPicPr>
          <p:cNvPr id="46" name="صورة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7740352" y="4644752"/>
            <a:ext cx="100442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الكمبيوتر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5821526" y="2880000"/>
            <a:ext cx="206956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4" name="صورة 5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915" y="3432547"/>
            <a:ext cx="823848" cy="703511"/>
          </a:xfrm>
          <a:prstGeom prst="rect">
            <a:avLst/>
          </a:prstGeom>
        </p:spPr>
      </p:pic>
      <p:pic>
        <p:nvPicPr>
          <p:cNvPr id="55" name="صورة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501008"/>
            <a:ext cx="648072" cy="648072"/>
          </a:xfrm>
          <a:prstGeom prst="rect">
            <a:avLst/>
          </a:prstGeom>
        </p:spPr>
      </p:pic>
      <p:pic>
        <p:nvPicPr>
          <p:cNvPr id="56" name="صورة 5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409564"/>
            <a:ext cx="740030" cy="811524"/>
          </a:xfrm>
          <a:prstGeom prst="rect">
            <a:avLst/>
          </a:prstGeom>
        </p:spPr>
      </p:pic>
      <p:pic>
        <p:nvPicPr>
          <p:cNvPr id="57" name="صورة 5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357" y="3417286"/>
            <a:ext cx="734771" cy="734771"/>
          </a:xfrm>
          <a:prstGeom prst="rect">
            <a:avLst/>
          </a:prstGeom>
        </p:spPr>
      </p:pic>
      <p:sp>
        <p:nvSpPr>
          <p:cNvPr id="59" name="مربع نص 58"/>
          <p:cNvSpPr txBox="1"/>
          <p:nvPr/>
        </p:nvSpPr>
        <p:spPr>
          <a:xfrm>
            <a:off x="6539894" y="4818638"/>
            <a:ext cx="148849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سلّة المحذوفات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0" name="مربع نص 59"/>
          <p:cNvSpPr txBox="1"/>
          <p:nvPr/>
        </p:nvSpPr>
        <p:spPr>
          <a:xfrm>
            <a:off x="5436096" y="5157192"/>
            <a:ext cx="189626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مجلد ( ملفات المستخدم )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1" name="مربع نص 60"/>
          <p:cNvSpPr txBox="1"/>
          <p:nvPr/>
        </p:nvSpPr>
        <p:spPr>
          <a:xfrm>
            <a:off x="5033333" y="5517232"/>
            <a:ext cx="76280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الشبكة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63" name="رابط مستقيم 62"/>
          <p:cNvCxnSpPr/>
          <p:nvPr/>
        </p:nvCxnSpPr>
        <p:spPr>
          <a:xfrm flipH="1">
            <a:off x="5013835" y="4293096"/>
            <a:ext cx="3586928" cy="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رابط مستقيم 65"/>
          <p:cNvCxnSpPr/>
          <p:nvPr/>
        </p:nvCxnSpPr>
        <p:spPr>
          <a:xfrm>
            <a:off x="8244408" y="4293096"/>
            <a:ext cx="4175" cy="351656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رابط مستقيم 68"/>
          <p:cNvCxnSpPr/>
          <p:nvPr/>
        </p:nvCxnSpPr>
        <p:spPr>
          <a:xfrm>
            <a:off x="7304129" y="4293096"/>
            <a:ext cx="0" cy="54000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رابط مستقيم 69"/>
          <p:cNvCxnSpPr/>
          <p:nvPr/>
        </p:nvCxnSpPr>
        <p:spPr>
          <a:xfrm>
            <a:off x="6372200" y="4293096"/>
            <a:ext cx="4175" cy="82800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رابط مستقيم 70"/>
          <p:cNvCxnSpPr/>
          <p:nvPr/>
        </p:nvCxnSpPr>
        <p:spPr>
          <a:xfrm>
            <a:off x="5431921" y="4293096"/>
            <a:ext cx="4175" cy="1188000"/>
          </a:xfrm>
          <a:prstGeom prst="line">
            <a:avLst/>
          </a:prstGeom>
          <a:ln>
            <a:solidFill>
              <a:schemeClr val="tx1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رابط مستقيم 6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66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2507</TotalTime>
  <Words>831</Words>
  <Application>Microsoft Office PowerPoint</Application>
  <PresentationFormat>عرض على الشاشة (3:4)‏</PresentationFormat>
  <Paragraphs>336</Paragraphs>
  <Slides>32</Slides>
  <Notes>22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32</vt:i4>
      </vt:variant>
    </vt:vector>
  </HeadingPairs>
  <TitlesOfParts>
    <vt:vector size="39" baseType="lpstr">
      <vt:lpstr>Arial</vt:lpstr>
      <vt:lpstr>Times New Roman</vt:lpstr>
      <vt:lpstr>Calibri</vt:lpstr>
      <vt:lpstr>GE SS TV Bold</vt:lpstr>
      <vt:lpstr>DecoType Thuluth</vt:lpstr>
      <vt:lpstr>Adobe Arabic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Sameer</dc:creator>
  <cp:lastModifiedBy>Sameer</cp:lastModifiedBy>
  <cp:revision>277</cp:revision>
  <dcterms:created xsi:type="dcterms:W3CDTF">2020-03-23T07:50:42Z</dcterms:created>
  <dcterms:modified xsi:type="dcterms:W3CDTF">2020-08-25T08:13:07Z</dcterms:modified>
</cp:coreProperties>
</file>