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 saveSubsetFonts="1">
  <p:sldMasterIdLst>
    <p:sldMasterId id="2147483648" r:id="rId1"/>
  </p:sldMasterIdLst>
  <p:notesMasterIdLst>
    <p:notesMasterId r:id="rId40"/>
  </p:notesMasterIdLst>
  <p:sldIdLst>
    <p:sldId id="383" r:id="rId2"/>
    <p:sldId id="288" r:id="rId3"/>
    <p:sldId id="260" r:id="rId4"/>
    <p:sldId id="261" r:id="rId5"/>
    <p:sldId id="353" r:id="rId6"/>
    <p:sldId id="290" r:id="rId7"/>
    <p:sldId id="355" r:id="rId8"/>
    <p:sldId id="382" r:id="rId9"/>
    <p:sldId id="354" r:id="rId10"/>
    <p:sldId id="357" r:id="rId11"/>
    <p:sldId id="318" r:id="rId12"/>
    <p:sldId id="360" r:id="rId13"/>
    <p:sldId id="330" r:id="rId14"/>
    <p:sldId id="361" r:id="rId15"/>
    <p:sldId id="362" r:id="rId16"/>
    <p:sldId id="363" r:id="rId17"/>
    <p:sldId id="364" r:id="rId18"/>
    <p:sldId id="366" r:id="rId19"/>
    <p:sldId id="367" r:id="rId20"/>
    <p:sldId id="365" r:id="rId21"/>
    <p:sldId id="368" r:id="rId22"/>
    <p:sldId id="369" r:id="rId23"/>
    <p:sldId id="370" r:id="rId24"/>
    <p:sldId id="371" r:id="rId25"/>
    <p:sldId id="372" r:id="rId26"/>
    <p:sldId id="373" r:id="rId27"/>
    <p:sldId id="374" r:id="rId28"/>
    <p:sldId id="375" r:id="rId29"/>
    <p:sldId id="376" r:id="rId30"/>
    <p:sldId id="358" r:id="rId31"/>
    <p:sldId id="380" r:id="rId32"/>
    <p:sldId id="378" r:id="rId33"/>
    <p:sldId id="379" r:id="rId34"/>
    <p:sldId id="286" r:id="rId35"/>
    <p:sldId id="289" r:id="rId36"/>
    <p:sldId id="381" r:id="rId37"/>
    <p:sldId id="315" r:id="rId38"/>
    <p:sldId id="257" r:id="rId39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1"/>
      <p:bold r:id="rId42"/>
      <p:italic r:id="rId43"/>
      <p:boldItalic r:id="rId44"/>
    </p:embeddedFont>
    <p:embeddedFont>
      <p:font typeface="DecoType Thuluth" panose="02010000000000000000" pitchFamily="2" charset="-78"/>
      <p:regular r:id="rId45"/>
    </p:embeddedFont>
  </p:embeddedFont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8000"/>
    <a:srgbClr val="E3C1A5"/>
    <a:srgbClr val="DBB08D"/>
    <a:srgbClr val="DCA24C"/>
    <a:srgbClr val="FFB13F"/>
    <a:srgbClr val="FF990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3" d="100"/>
          <a:sy n="63" d="100"/>
        </p:scale>
        <p:origin x="-883" y="47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2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3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7763F4F-6E0A-446E-8691-510891945714}" type="datetimeFigureOut">
              <a:rPr lang="ar-JO" smtClean="0"/>
              <a:t>07/01/1442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BDB7879-4F4A-48B2-A0A9-294E80673D0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32112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24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34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>
                <a:solidFill>
                  <a:prstClr val="black"/>
                </a:solidFill>
              </a:rPr>
              <a:pPr/>
              <a:t>7</a:t>
            </a:fld>
            <a:endParaRPr lang="ar-J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>
                <a:solidFill>
                  <a:prstClr val="black"/>
                </a:solidFill>
              </a:rPr>
              <a:pPr/>
              <a:t>8</a:t>
            </a:fld>
            <a:endParaRPr lang="ar-J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hyperlink" Target="&#1576;&#1583;&#1569;%20&#1575;&#1604;&#1593;&#1605;&#1604;.mp4" TargetMode="Externa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5.png"/><Relationship Id="rId4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9526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مستطيل مستدير الزوايا 47"/>
          <p:cNvSpPr/>
          <p:nvPr/>
        </p:nvSpPr>
        <p:spPr>
          <a:xfrm>
            <a:off x="5076057" y="4293096"/>
            <a:ext cx="3312368" cy="14401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1" name="مربع نص 50"/>
          <p:cNvSpPr txBox="1"/>
          <p:nvPr/>
        </p:nvSpPr>
        <p:spPr>
          <a:xfrm>
            <a:off x="5076056" y="4365104"/>
            <a:ext cx="3291373" cy="12464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طبعاً الجهاز القديم ،،،</a:t>
            </a:r>
            <a:b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endParaRPr lang="ar-JO" sz="500" b="1" dirty="0" smtClean="0">
              <a:latin typeface="GE SS TV Bold" pitchFamily="18" charset="-78"/>
              <a:ea typeface="GE SS TV Bold" pitchFamily="18" charset="-78"/>
              <a:cs typeface="+mj-cs"/>
            </a:endParaRPr>
          </a:p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باختصــار ، أنا كمستخـدم للحاسوب لا يمكن أن أستفيــد 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من المعدّات إن كانت لوحدها فيجب أن تكون البرمجيات ( </a:t>
            </a:r>
            <a:r>
              <a:rPr lang="ar-JO" sz="14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نظـــــام الـتشغـيـــــل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) حلقة وصل بيننا ليكتمل مفهوم الحاسوب أصلاً</a:t>
            </a:r>
            <a:endParaRPr lang="ar-JO" sz="14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2492896"/>
            <a:ext cx="4013650" cy="164660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أمامكم طاولتان ، على أحدهما</a:t>
            </a:r>
            <a:b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endParaRPr lang="ar-JO" sz="500" b="1" dirty="0" smtClean="0">
              <a:latin typeface="GE SS TV Bold" pitchFamily="18" charset="-78"/>
              <a:ea typeface="GE SS TV Bold" pitchFamily="18" charset="-78"/>
              <a:cs typeface="+mj-cs"/>
            </a:endParaRPr>
          </a:p>
          <a:p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● جهاز حاسوب تمّ شراءه الآن ولم يتمّ تنزيل الويندوز عليه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Calibri"/>
                <a:ea typeface="GE SS TV Bold" pitchFamily="18" charset="-78"/>
                <a:cs typeface="+mj-cs"/>
              </a:rPr>
              <a:t>●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والأخرى عليها جهاز حاسوب قديم ، نظـــام الويندوز فيه 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   يعمل جيداً</a:t>
            </a:r>
          </a:p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b="1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أيهما سوف تختار لإنجاز عملك ؟!!!!</a:t>
            </a:r>
            <a:endParaRPr lang="ar-JO" sz="1400" b="1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49" name="رابط مستقيم 48"/>
          <p:cNvCxnSpPr/>
          <p:nvPr/>
        </p:nvCxnSpPr>
        <p:spPr>
          <a:xfrm flipH="1">
            <a:off x="5423326" y="5759976"/>
            <a:ext cx="27490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98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صورة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46" name="صورة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797674"/>
            <a:ext cx="1061494" cy="495364"/>
          </a:xfrm>
          <a:prstGeom prst="rect">
            <a:avLst/>
          </a:prstGeom>
        </p:spPr>
      </p:pic>
      <p:sp>
        <p:nvSpPr>
          <p:cNvPr id="47" name="مربع نص 46"/>
          <p:cNvSpPr txBox="1"/>
          <p:nvPr/>
        </p:nvSpPr>
        <p:spPr>
          <a:xfrm>
            <a:off x="6084168" y="5293038"/>
            <a:ext cx="1191309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100" b="1" dirty="0" smtClean="0">
                <a:solidFill>
                  <a:schemeClr val="accent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انظر الشريحة التالية</a:t>
            </a:r>
            <a:endParaRPr lang="ar-JO" sz="1100" b="1" dirty="0">
              <a:solidFill>
                <a:schemeClr val="accent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673" y="2467534"/>
            <a:ext cx="1714500" cy="1706880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4147" y="4077072"/>
            <a:ext cx="3356285" cy="572931"/>
          </a:xfrm>
          <a:prstGeom prst="rect">
            <a:avLst/>
          </a:prstGeom>
        </p:spPr>
      </p:pic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09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صورة 4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8" name="مربع نص 47"/>
          <p:cNvSpPr txBox="1"/>
          <p:nvPr/>
        </p:nvSpPr>
        <p:spPr>
          <a:xfrm>
            <a:off x="5033355" y="2708920"/>
            <a:ext cx="3499085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● سهولة استخدام نظام التشغيل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Calibri"/>
                <a:ea typeface="GE SS TV Bold" pitchFamily="18" charset="-78"/>
                <a:cs typeface="+mj-cs"/>
              </a:rPr>
              <a:t>●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التشغيل المتعدّد للبرامج والتطبيقات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>
                <a:ea typeface="GE SS TV Bold" pitchFamily="18" charset="-78"/>
              </a:rPr>
              <a:t>●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</a:rPr>
              <a:t>التشابه في طريقة التعامل مع البرامج جميعها</a:t>
            </a:r>
            <a:endParaRPr lang="ar-JO" sz="1600" dirty="0" smtClean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0217" y="4226739"/>
            <a:ext cx="1385372" cy="1241943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92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700808"/>
            <a:ext cx="3530657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379930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استخدام شبكة الانترنت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للبحث عن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نُظم تشغيل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أخرى غير نظام ( </a:t>
            </a:r>
            <a:r>
              <a:rPr lang="en-US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Windows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) 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039" y="2132856"/>
            <a:ext cx="1506297" cy="999892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506903"/>
            <a:ext cx="937048" cy="314639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7" y="4077072"/>
            <a:ext cx="1564520" cy="1564520"/>
          </a:xfrm>
          <a:prstGeom prst="rect">
            <a:avLst/>
          </a:prstGeom>
        </p:spPr>
      </p:pic>
      <p:pic>
        <p:nvPicPr>
          <p:cNvPr id="19" name="صورة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847" y="5419401"/>
            <a:ext cx="1354955" cy="372613"/>
          </a:xfrm>
          <a:prstGeom prst="rect">
            <a:avLst/>
          </a:prstGeom>
        </p:spPr>
      </p:pic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150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700808"/>
            <a:ext cx="3530657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276872"/>
            <a:ext cx="1735320" cy="1659091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104" y="3975988"/>
            <a:ext cx="4023360" cy="731520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635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700808"/>
            <a:ext cx="3530657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667099" y="3564304"/>
            <a:ext cx="429738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ما عليك إلا الضغط على مفتاح التشغيل الموجود على صندوق الجهاز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grpSp>
        <p:nvGrpSpPr>
          <p:cNvPr id="3" name="مجموعة 2"/>
          <p:cNvGrpSpPr/>
          <p:nvPr/>
        </p:nvGrpSpPr>
        <p:grpSpPr>
          <a:xfrm>
            <a:off x="5220072" y="4401107"/>
            <a:ext cx="3197429" cy="1260141"/>
            <a:chOff x="5220072" y="4401107"/>
            <a:chExt cx="3197429" cy="1260141"/>
          </a:xfrm>
        </p:grpSpPr>
        <p:pic>
          <p:nvPicPr>
            <p:cNvPr id="2" name="صورة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87801" y="4411974"/>
              <a:ext cx="1529700" cy="1249274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glow rad="63500">
                <a:schemeClr val="tx1">
                  <a:alpha val="40000"/>
                </a:schemeClr>
              </a:glow>
            </a:effectLst>
          </p:spPr>
        </p:pic>
        <p:grpSp>
          <p:nvGrpSpPr>
            <p:cNvPr id="11" name="مجموعة 10"/>
            <p:cNvGrpSpPr/>
            <p:nvPr/>
          </p:nvGrpSpPr>
          <p:grpSpPr>
            <a:xfrm>
              <a:off x="5220072" y="4401107"/>
              <a:ext cx="1529700" cy="1260141"/>
              <a:chOff x="5148064" y="3969060"/>
              <a:chExt cx="1529700" cy="1260141"/>
            </a:xfrm>
          </p:grpSpPr>
          <p:sp>
            <p:nvSpPr>
              <p:cNvPr id="8" name="مستطيل 7"/>
              <p:cNvSpPr/>
              <p:nvPr/>
            </p:nvSpPr>
            <p:spPr>
              <a:xfrm>
                <a:off x="5148064" y="3969061"/>
                <a:ext cx="1529700" cy="1260140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  <a:effectLst>
                <a:glow rad="63500">
                  <a:schemeClr val="tx1">
                    <a:alpha val="40000"/>
                  </a:schemeClr>
                </a:glo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1" anchor="ctr"/>
              <a:lstStyle/>
              <a:p>
                <a:pPr algn="ctr"/>
                <a:endParaRPr lang="ar-JO"/>
              </a:p>
            </p:txBody>
          </p:sp>
          <p:pic>
            <p:nvPicPr>
              <p:cNvPr id="4" name="صورة 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455808" y="3969060"/>
                <a:ext cx="916392" cy="1260140"/>
              </a:xfrm>
              <a:prstGeom prst="rect">
                <a:avLst/>
              </a:prstGeom>
            </p:spPr>
          </p:pic>
        </p:grpSp>
      </p:grpSp>
      <p:pic>
        <p:nvPicPr>
          <p:cNvPr id="16" name="صورة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2420888"/>
            <a:ext cx="3744416" cy="642352"/>
          </a:xfrm>
          <a:prstGeom prst="rect">
            <a:avLst/>
          </a:prstGeom>
        </p:spPr>
      </p:pic>
      <p:cxnSp>
        <p:nvCxnSpPr>
          <p:cNvPr id="48" name="رابط مستقيم 47"/>
          <p:cNvCxnSpPr/>
          <p:nvPr/>
        </p:nvCxnSpPr>
        <p:spPr>
          <a:xfrm flipH="1">
            <a:off x="5321387" y="2924944"/>
            <a:ext cx="299502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548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700808"/>
            <a:ext cx="3530657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903" y="3255898"/>
            <a:ext cx="1551282" cy="568803"/>
          </a:xfrm>
          <a:prstGeom prst="rect">
            <a:avLst/>
          </a:prstGeom>
        </p:spPr>
      </p:pic>
      <p:cxnSp>
        <p:nvCxnSpPr>
          <p:cNvPr id="8" name="رابط مستقيم 7"/>
          <p:cNvCxnSpPr/>
          <p:nvPr/>
        </p:nvCxnSpPr>
        <p:spPr>
          <a:xfrm flipH="1">
            <a:off x="6012160" y="3255898"/>
            <a:ext cx="1224136" cy="0"/>
          </a:xfrm>
          <a:prstGeom prst="line">
            <a:avLst/>
          </a:prstGeom>
          <a:ln w="28575">
            <a:solidFill>
              <a:srgbClr val="0080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رابط مستقيم 45"/>
          <p:cNvCxnSpPr/>
          <p:nvPr/>
        </p:nvCxnSpPr>
        <p:spPr>
          <a:xfrm flipH="1">
            <a:off x="6012160" y="3789040"/>
            <a:ext cx="1224136" cy="0"/>
          </a:xfrm>
          <a:prstGeom prst="line">
            <a:avLst/>
          </a:prstGeom>
          <a:ln w="28575">
            <a:solidFill>
              <a:srgbClr val="0080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مربع نص 46"/>
          <p:cNvSpPr txBox="1"/>
          <p:nvPr/>
        </p:nvSpPr>
        <p:spPr>
          <a:xfrm>
            <a:off x="4806822" y="4284385"/>
            <a:ext cx="401365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انظر إلى الشريحة التالية 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والتي تحتوي 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ثلاث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نوافذ تظهر فور تشغيل الحاسوب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حاول ترتيبها بالشكل الصحيح حسب الظهور !!!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236" y="2535808"/>
            <a:ext cx="1379220" cy="1440180"/>
          </a:xfrm>
          <a:prstGeom prst="rect">
            <a:avLst/>
          </a:prstGeom>
        </p:spPr>
      </p:pic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825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700808"/>
            <a:ext cx="3530657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073" y="4767807"/>
            <a:ext cx="2284532" cy="1397497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844" y="1757644"/>
            <a:ext cx="2284532" cy="1397497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073" y="3256494"/>
            <a:ext cx="2286000" cy="1397497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13" name="صورة 12">
            <a:hlinkClick r:id="rId6" action="ppaction://hlinkfile" tooltip="شغّل الفيديو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856" y="5157192"/>
            <a:ext cx="777240" cy="777240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010" y="5859065"/>
            <a:ext cx="856651" cy="359506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422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2051720" y="2924944"/>
            <a:ext cx="5040560" cy="138499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dirty="0" smtClean="0"/>
              <a:t>هنا يوجد فيديو يعرض لحظة تشغيل الحاسوب وحتى ظهور سطح المكتب لحل السؤال في الشريحة السابقة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64937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700808"/>
            <a:ext cx="3530657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073" y="4767807"/>
            <a:ext cx="2284532" cy="1397497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1844" y="1757644"/>
            <a:ext cx="2284532" cy="1397497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9073" y="3256494"/>
            <a:ext cx="2286000" cy="1397497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247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-7.40741E-7 L 0.00035 -0.433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2169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85185E-6 L -3.33333E-6 0.2259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296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037E-7 L -4.44444E-6 0.2277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984" y="2888940"/>
            <a:ext cx="4663440" cy="1548172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543486"/>
            <a:ext cx="2447619" cy="2685714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1201" y="3964805"/>
            <a:ext cx="1760919" cy="421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65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صورة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0376" y="4119734"/>
            <a:ext cx="2286000" cy="1397497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1" y="1700808"/>
            <a:ext cx="3530657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644008" y="3276273"/>
            <a:ext cx="429738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يُطلق على الشاشة الرئيسة لنظام التشغيل اسم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... </a:t>
            </a:r>
            <a:r>
              <a:rPr lang="ar-JO" sz="1600" b="1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سطح المكتب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...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pic>
        <p:nvPicPr>
          <p:cNvPr id="49" name="صورة 4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6532" y="2276872"/>
            <a:ext cx="1041772" cy="918701"/>
          </a:xfrm>
          <a:prstGeom prst="rect">
            <a:avLst/>
          </a:prstGeom>
        </p:spPr>
      </p:pic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9871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9090" y="2476974"/>
            <a:ext cx="2551302" cy="1435107"/>
          </a:xfrm>
          <a:prstGeom prst="rect">
            <a:avLst/>
          </a:prstGeom>
          <a:ln>
            <a:solidFill>
              <a:schemeClr val="tx1"/>
            </a:solidFill>
          </a:ln>
          <a:effectLst>
            <a:reflection blurRad="6350" stA="50000" endA="275" endPos="40000" dist="101600" dir="5400000" sy="-100000" algn="bl" rotWithShape="0"/>
          </a:effectLst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29" y="1700808"/>
            <a:ext cx="3531479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137640"/>
            <a:ext cx="2335278" cy="576064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129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صورة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29" y="1700808"/>
            <a:ext cx="3531479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8" name="مجموعة 7"/>
          <p:cNvGrpSpPr/>
          <p:nvPr/>
        </p:nvGrpSpPr>
        <p:grpSpPr>
          <a:xfrm>
            <a:off x="5580112" y="4188986"/>
            <a:ext cx="2486455" cy="392142"/>
            <a:chOff x="5613937" y="2785284"/>
            <a:chExt cx="2486455" cy="392142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" name="رابط مستقيم 5"/>
            <p:cNvCxnSpPr/>
            <p:nvPr/>
          </p:nvCxnSpPr>
          <p:spPr>
            <a:xfrm flipH="1">
              <a:off x="5627467" y="3177426"/>
              <a:ext cx="247292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مربع نص 45"/>
          <p:cNvSpPr txBox="1"/>
          <p:nvPr/>
        </p:nvSpPr>
        <p:spPr>
          <a:xfrm>
            <a:off x="4788024" y="3379930"/>
            <a:ext cx="4032448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بإمكاننا التحكم بنظام التشغيل من خلال الفأرة ولوحة المفاتيح.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من برأيك أسهل للاستخدام ؟!!!</a:t>
            </a:r>
            <a:endParaRPr lang="ar-JO" sz="16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9" name="مربع نص 58"/>
          <p:cNvSpPr txBox="1"/>
          <p:nvPr/>
        </p:nvSpPr>
        <p:spPr>
          <a:xfrm>
            <a:off x="5593642" y="4207423"/>
            <a:ext cx="243905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الـفـــــــأرة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صورة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431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صورة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29" y="1700808"/>
            <a:ext cx="3531479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788024" y="3708321"/>
            <a:ext cx="4032448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وصف مؤشر الفأرة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endParaRPr lang="ar-JO" sz="800" b="1" dirty="0" smtClean="0">
              <a:latin typeface="GE SS TV Bold" pitchFamily="18" charset="-78"/>
              <a:ea typeface="GE SS TV Bold" pitchFamily="18" charset="-78"/>
              <a:cs typeface="+mj-cs"/>
            </a:endParaRPr>
          </a:p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هو في معظم الأحيان سهم يتّجه إلى اليسار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211" y="2579067"/>
            <a:ext cx="848077" cy="879611"/>
          </a:xfrm>
          <a:prstGeom prst="rect">
            <a:avLst/>
          </a:prstGeom>
        </p:spPr>
      </p:pic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657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29" y="1700808"/>
            <a:ext cx="3531479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667099" y="3924345"/>
            <a:ext cx="429738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يُمكن أن يتغير شكل مؤشر الفأرة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عند تنفيذ بعض الأوامر أو حسب المكان الي يظهر فيه على الشاشة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4797152"/>
            <a:ext cx="3078480" cy="76962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" name="رابط مستقيم 3"/>
          <p:cNvCxnSpPr/>
          <p:nvPr/>
        </p:nvCxnSpPr>
        <p:spPr>
          <a:xfrm flipH="1">
            <a:off x="5292080" y="5589240"/>
            <a:ext cx="307848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صورة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711" y="2276872"/>
            <a:ext cx="1513872" cy="150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8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صورة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29" y="1700808"/>
            <a:ext cx="3531479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667099" y="3212976"/>
            <a:ext cx="429738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للفأرة غالباً زرّان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– أيمن وأيسر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6350850" y="2924944"/>
            <a:ext cx="1029462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589" y="2492896"/>
            <a:ext cx="1424467" cy="494571"/>
          </a:xfrm>
          <a:prstGeom prst="rect">
            <a:avLst/>
          </a:prstGeom>
        </p:spPr>
      </p:pic>
      <p:pic>
        <p:nvPicPr>
          <p:cNvPr id="19" name="صورة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812" y="3733581"/>
            <a:ext cx="1916832" cy="1916832"/>
          </a:xfrm>
          <a:prstGeom prst="rect">
            <a:avLst/>
          </a:prstGeom>
        </p:spPr>
      </p:pic>
      <p:sp>
        <p:nvSpPr>
          <p:cNvPr id="51" name="مربع نص 50"/>
          <p:cNvSpPr txBox="1"/>
          <p:nvPr/>
        </p:nvSpPr>
        <p:spPr>
          <a:xfrm>
            <a:off x="6862463" y="5373216"/>
            <a:ext cx="195800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يستخدم لتنفيذ معظم الأوامر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4543490" y="4509120"/>
            <a:ext cx="142733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يستخدم عند الحاجة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53" name="شكل حر 52"/>
          <p:cNvSpPr/>
          <p:nvPr/>
        </p:nvSpPr>
        <p:spPr>
          <a:xfrm>
            <a:off x="5293895" y="4025889"/>
            <a:ext cx="1106905" cy="461890"/>
          </a:xfrm>
          <a:custGeom>
            <a:avLst/>
            <a:gdLst>
              <a:gd name="connsiteX0" fmla="*/ 1106905 w 1106905"/>
              <a:gd name="connsiteY0" fmla="*/ 137037 h 461890"/>
              <a:gd name="connsiteX1" fmla="*/ 553452 w 1106905"/>
              <a:gd name="connsiteY1" fmla="*/ 16722 h 461890"/>
              <a:gd name="connsiteX2" fmla="*/ 0 w 1106905"/>
              <a:gd name="connsiteY2" fmla="*/ 461890 h 4618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06905" h="461890">
                <a:moveTo>
                  <a:pt x="1106905" y="137037"/>
                </a:moveTo>
                <a:cubicBezTo>
                  <a:pt x="922420" y="49808"/>
                  <a:pt x="737936" y="-37420"/>
                  <a:pt x="553452" y="16722"/>
                </a:cubicBezTo>
                <a:cubicBezTo>
                  <a:pt x="368968" y="70864"/>
                  <a:pt x="184484" y="266377"/>
                  <a:pt x="0" y="46189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4" name="شكل حر 53"/>
          <p:cNvSpPr/>
          <p:nvPr/>
        </p:nvSpPr>
        <p:spPr>
          <a:xfrm>
            <a:off x="7013542" y="4920916"/>
            <a:ext cx="903237" cy="433137"/>
          </a:xfrm>
          <a:custGeom>
            <a:avLst/>
            <a:gdLst>
              <a:gd name="connsiteX0" fmla="*/ 73058 w 903237"/>
              <a:gd name="connsiteY0" fmla="*/ 0 h 433137"/>
              <a:gd name="connsiteX1" fmla="*/ 61026 w 903237"/>
              <a:gd name="connsiteY1" fmla="*/ 216568 h 433137"/>
              <a:gd name="connsiteX2" fmla="*/ 734795 w 903237"/>
              <a:gd name="connsiteY2" fmla="*/ 276726 h 433137"/>
              <a:gd name="connsiteX3" fmla="*/ 903237 w 903237"/>
              <a:gd name="connsiteY3" fmla="*/ 433137 h 433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03237" h="433137">
                <a:moveTo>
                  <a:pt x="73058" y="0"/>
                </a:moveTo>
                <a:cubicBezTo>
                  <a:pt x="11897" y="85223"/>
                  <a:pt x="-49263" y="170447"/>
                  <a:pt x="61026" y="216568"/>
                </a:cubicBezTo>
                <a:cubicBezTo>
                  <a:pt x="171315" y="262689"/>
                  <a:pt x="594427" y="240631"/>
                  <a:pt x="734795" y="276726"/>
                </a:cubicBezTo>
                <a:cubicBezTo>
                  <a:pt x="875163" y="312821"/>
                  <a:pt x="889200" y="372979"/>
                  <a:pt x="903237" y="433137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241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904" y="2450621"/>
            <a:ext cx="1615440" cy="579120"/>
          </a:xfrm>
          <a:prstGeom prst="rect">
            <a:avLst/>
          </a:prstGeom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667099" y="3212976"/>
            <a:ext cx="4297389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>
                <a:latin typeface="GE SS TV Bold" pitchFamily="18" charset="-78"/>
                <a:ea typeface="GE SS TV Bold" pitchFamily="18" charset="-78"/>
                <a:cs typeface="+mj-cs"/>
              </a:rPr>
              <a:t>تستخدم الفأرة بطرق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عدّة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لتنفيذ الوظائف التي يؤديها الحاسوب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6214758" y="2924944"/>
            <a:ext cx="130957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دمعة 7"/>
          <p:cNvSpPr/>
          <p:nvPr/>
        </p:nvSpPr>
        <p:spPr>
          <a:xfrm>
            <a:off x="7812360" y="3861048"/>
            <a:ext cx="936104" cy="864096"/>
          </a:xfrm>
          <a:prstGeom prst="teardrop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5" name="مربع نص 54"/>
          <p:cNvSpPr txBox="1"/>
          <p:nvPr/>
        </p:nvSpPr>
        <p:spPr>
          <a:xfrm>
            <a:off x="7861035" y="4129335"/>
            <a:ext cx="88742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التأشير</a:t>
            </a:r>
            <a:endParaRPr lang="ar-JO" sz="14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56" name="دمعة 55"/>
          <p:cNvSpPr/>
          <p:nvPr/>
        </p:nvSpPr>
        <p:spPr>
          <a:xfrm>
            <a:off x="6804248" y="3861048"/>
            <a:ext cx="936104" cy="864096"/>
          </a:xfrm>
          <a:prstGeom prst="teardrop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7" name="مربع نص 56"/>
          <p:cNvSpPr txBox="1"/>
          <p:nvPr/>
        </p:nvSpPr>
        <p:spPr>
          <a:xfrm>
            <a:off x="6852923" y="4129335"/>
            <a:ext cx="88742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النقـر</a:t>
            </a:r>
            <a:endParaRPr lang="ar-JO" sz="14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58" name="دمعة 57"/>
          <p:cNvSpPr/>
          <p:nvPr/>
        </p:nvSpPr>
        <p:spPr>
          <a:xfrm>
            <a:off x="5796136" y="3861048"/>
            <a:ext cx="936104" cy="864096"/>
          </a:xfrm>
          <a:prstGeom prst="teardrop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9" name="مربع نص 58"/>
          <p:cNvSpPr txBox="1"/>
          <p:nvPr/>
        </p:nvSpPr>
        <p:spPr>
          <a:xfrm>
            <a:off x="5844811" y="4057908"/>
            <a:ext cx="88742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النقـر المزدوج</a:t>
            </a:r>
            <a:endParaRPr lang="ar-JO" sz="14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60" name="دمعة 59"/>
          <p:cNvSpPr/>
          <p:nvPr/>
        </p:nvSpPr>
        <p:spPr>
          <a:xfrm>
            <a:off x="4788024" y="3861048"/>
            <a:ext cx="936104" cy="864096"/>
          </a:xfrm>
          <a:prstGeom prst="teardrop">
            <a:avLst/>
          </a:prstGeom>
          <a:effectLst>
            <a:glow rad="63500">
              <a:schemeClr val="accent4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1" name="مربع نص 60"/>
          <p:cNvSpPr txBox="1"/>
          <p:nvPr/>
        </p:nvSpPr>
        <p:spPr>
          <a:xfrm>
            <a:off x="4836699" y="4057908"/>
            <a:ext cx="88742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السحب والإفلات</a:t>
            </a:r>
            <a:endParaRPr lang="ar-JO" sz="14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62" name="مربع نص 61"/>
          <p:cNvSpPr txBox="1"/>
          <p:nvPr/>
        </p:nvSpPr>
        <p:spPr>
          <a:xfrm>
            <a:off x="6052904" y="5065439"/>
            <a:ext cx="276756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solidFill>
                  <a:srgbClr val="0070C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وضع مؤشر الفأرة في موقع محدّد على الشاشة</a:t>
            </a:r>
            <a:endParaRPr lang="ar-JO" sz="1400" b="1" dirty="0">
              <a:solidFill>
                <a:srgbClr val="0070C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63" name="مربع نص 62"/>
          <p:cNvSpPr txBox="1"/>
          <p:nvPr/>
        </p:nvSpPr>
        <p:spPr>
          <a:xfrm>
            <a:off x="6052903" y="5085184"/>
            <a:ext cx="276756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solidFill>
                  <a:srgbClr val="C00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ضغط زر الفأرة مرة واحدة وإفلاته</a:t>
            </a:r>
            <a:endParaRPr lang="ar-JO" sz="1400" b="1" dirty="0">
              <a:solidFill>
                <a:srgbClr val="C00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64" name="مربع نص 63"/>
          <p:cNvSpPr txBox="1"/>
          <p:nvPr/>
        </p:nvSpPr>
        <p:spPr>
          <a:xfrm>
            <a:off x="5392060" y="5085184"/>
            <a:ext cx="342841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ضغط زر الفأرة وإفلاته مرّتين متتاليتين وبسرعة مناسبة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65" name="مربع نص 64"/>
          <p:cNvSpPr txBox="1"/>
          <p:nvPr/>
        </p:nvSpPr>
        <p:spPr>
          <a:xfrm>
            <a:off x="4667099" y="5085184"/>
            <a:ext cx="4184639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solidFill>
                  <a:schemeClr val="accent4">
                    <a:lumMod val="75000"/>
                  </a:schemeClr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الضغط على زر الفأرة والاستمرار بالضغط مع تحريكها إلى مكان آخر ثمّ إفلات زر الفأرة</a:t>
            </a:r>
            <a:endParaRPr lang="ar-JO" sz="1400" b="1" dirty="0">
              <a:solidFill>
                <a:schemeClr val="accent4">
                  <a:lumMod val="75000"/>
                </a:schemeClr>
              </a:solidFill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52" name="رابط مستقيم 51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5460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9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2" grpId="1"/>
      <p:bldP spid="63" grpId="0"/>
      <p:bldP spid="63" grpId="1"/>
      <p:bldP spid="64" grpId="0"/>
      <p:bldP spid="64" grpId="1"/>
      <p:bldP spid="65" grpId="0"/>
      <p:bldP spid="65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صورة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852337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تنفيذ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النشاط (2-2)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استخدام الفأرة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على الجهاز الرئيسي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014" y="2109918"/>
            <a:ext cx="1574467" cy="1391090"/>
          </a:xfrm>
          <a:prstGeom prst="rect">
            <a:avLst/>
          </a:prstGeom>
        </p:spPr>
      </p:pic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114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2051720" y="2924944"/>
            <a:ext cx="504056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dirty="0" smtClean="0"/>
              <a:t>هنا يوجد فيديو يعرض استخدامات الفأرة</a:t>
            </a:r>
            <a:br>
              <a:rPr lang="ar-JO" sz="2800" dirty="0" smtClean="0"/>
            </a:br>
            <a:r>
              <a:rPr lang="ar-JO" sz="2800" dirty="0" smtClean="0"/>
              <a:t> ( تنفيذ للنشاط 2-2 )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19493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812" y="2132856"/>
            <a:ext cx="1853540" cy="1827806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077072"/>
            <a:ext cx="3542472" cy="585059"/>
          </a:xfrm>
          <a:prstGeom prst="rect">
            <a:avLst/>
          </a:prstGeom>
        </p:spPr>
      </p:pic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10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مستطيل 46"/>
          <p:cNvSpPr>
            <a:spLocks noChangeAspect="1"/>
          </p:cNvSpPr>
          <p:nvPr/>
        </p:nvSpPr>
        <p:spPr>
          <a:xfrm>
            <a:off x="539552" y="1700808"/>
            <a:ext cx="3528392" cy="455036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8" name="مربع نص 47"/>
          <p:cNvSpPr txBox="1"/>
          <p:nvPr/>
        </p:nvSpPr>
        <p:spPr>
          <a:xfrm>
            <a:off x="683568" y="2420888"/>
            <a:ext cx="3384376" cy="3847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900" b="1" dirty="0" smtClean="0">
                <a:latin typeface="Arial"/>
                <a:cs typeface="Arial"/>
              </a:rPr>
              <a:t>☼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يتعرّف الطالب مفهوم </a:t>
            </a:r>
            <a:r>
              <a:rPr lang="ar-JO" sz="1900" dirty="0">
                <a:solidFill>
                  <a:srgbClr val="3333FF"/>
                </a:solidFill>
                <a:latin typeface="Adobe Arabic" pitchFamily="18" charset="-78"/>
                <a:cs typeface="Adobe Arabic" pitchFamily="18" charset="-78"/>
              </a:rPr>
              <a:t>نظام التشغيل</a:t>
            </a:r>
          </a:p>
        </p:txBody>
      </p:sp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087" y="2318317"/>
            <a:ext cx="4348457" cy="2550843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611560" y="2684239"/>
            <a:ext cx="3456384" cy="3847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900" b="1" dirty="0">
                <a:latin typeface="Adobe Arabic" pitchFamily="18" charset="-78"/>
                <a:cs typeface="Adobe Arabic" pitchFamily="18" charset="-78"/>
              </a:rPr>
              <a:t>☼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يذكر أهم وظائف نظام التشغيل</a:t>
            </a:r>
          </a:p>
        </p:txBody>
      </p:sp>
      <p:sp>
        <p:nvSpPr>
          <p:cNvPr id="50" name="مربع نص 49"/>
          <p:cNvSpPr txBox="1"/>
          <p:nvPr/>
        </p:nvSpPr>
        <p:spPr>
          <a:xfrm>
            <a:off x="539552" y="2972271"/>
            <a:ext cx="3528392" cy="3847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900" b="1" dirty="0">
                <a:latin typeface="Adobe Arabic" pitchFamily="18" charset="-78"/>
                <a:cs typeface="Adobe Arabic" pitchFamily="18" charset="-78"/>
              </a:rPr>
              <a:t>☼</a:t>
            </a:r>
            <a:r>
              <a:rPr lang="ar-JO" sz="19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يتعرّف مزايا نظام التشغيل ( </a:t>
            </a:r>
            <a:r>
              <a:rPr lang="en-US" sz="1900" dirty="0">
                <a:latin typeface="Adobe Arabic" pitchFamily="18" charset="-78"/>
                <a:cs typeface="Adobe Arabic" pitchFamily="18" charset="-78"/>
              </a:rPr>
              <a:t>Windows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 )</a:t>
            </a:r>
          </a:p>
        </p:txBody>
      </p:sp>
      <p:sp>
        <p:nvSpPr>
          <p:cNvPr id="52" name="مربع نص 51"/>
          <p:cNvSpPr txBox="1"/>
          <p:nvPr/>
        </p:nvSpPr>
        <p:spPr>
          <a:xfrm>
            <a:off x="683568" y="3244914"/>
            <a:ext cx="33843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2000" b="1" dirty="0">
                <a:latin typeface="Adobe Arabic" pitchFamily="18" charset="-78"/>
                <a:cs typeface="Adobe Arabic" pitchFamily="18" charset="-78"/>
              </a:rPr>
              <a:t>☼</a:t>
            </a:r>
            <a:r>
              <a:rPr lang="ar-JO" sz="20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يبدأ العمل ويشغل نظام  ( </a:t>
            </a:r>
            <a:r>
              <a:rPr lang="en-US" sz="1900" dirty="0">
                <a:latin typeface="Adobe Arabic" pitchFamily="18" charset="-78"/>
                <a:cs typeface="Adobe Arabic" pitchFamily="18" charset="-78"/>
              </a:rPr>
              <a:t>Windows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 )</a:t>
            </a:r>
            <a:endParaRPr lang="en-US" sz="1900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46" name="مربع نص 45"/>
          <p:cNvSpPr txBox="1"/>
          <p:nvPr/>
        </p:nvSpPr>
        <p:spPr>
          <a:xfrm>
            <a:off x="683568" y="3532946"/>
            <a:ext cx="33843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2000" b="1" dirty="0">
                <a:latin typeface="Adobe Arabic" pitchFamily="18" charset="-78"/>
                <a:cs typeface="Adobe Arabic" pitchFamily="18" charset="-78"/>
              </a:rPr>
              <a:t>☼</a:t>
            </a:r>
            <a:r>
              <a:rPr lang="ar-JO" sz="20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يستخدم الفأرة بسهولة في بيئة ويندوز</a:t>
            </a:r>
            <a:endParaRPr lang="en-US" sz="1900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683568" y="3820978"/>
            <a:ext cx="33843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2000" b="1" dirty="0">
                <a:latin typeface="Adobe Arabic" pitchFamily="18" charset="-78"/>
                <a:cs typeface="Adobe Arabic" pitchFamily="18" charset="-78"/>
              </a:rPr>
              <a:t>☼</a:t>
            </a:r>
            <a:r>
              <a:rPr lang="ar-JO" sz="20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يوقف تشغيل الحاسوب ويُنهي العمل</a:t>
            </a:r>
            <a:endParaRPr lang="en-US" sz="1900" dirty="0"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53" name="صورة 5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581128"/>
            <a:ext cx="2952328" cy="1440160"/>
          </a:xfrm>
          <a:prstGeom prst="rect">
            <a:avLst/>
          </a:prstGeom>
        </p:spPr>
      </p:pic>
      <p:cxnSp>
        <p:nvCxnSpPr>
          <p:cNvPr id="54" name="رابط مستقيم 53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13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3492297"/>
            <a:ext cx="401365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>
                <a:cs typeface="+mj-cs"/>
              </a:rPr>
              <a:t>يتم </a:t>
            </a:r>
            <a:r>
              <a:rPr lang="ar-JO" sz="1600" b="1" dirty="0">
                <a:cs typeface="+mj-cs"/>
              </a:rPr>
              <a:t>إيقاف تشغيل </a:t>
            </a:r>
            <a:r>
              <a:rPr lang="ar-JO" sz="1600" b="1" dirty="0" smtClean="0">
                <a:cs typeface="+mj-cs"/>
              </a:rPr>
              <a:t>الحاسوب</a:t>
            </a:r>
            <a:r>
              <a:rPr lang="ar-JO" sz="1600" dirty="0" smtClean="0">
                <a:cs typeface="+mj-cs"/>
              </a:rPr>
              <a:t/>
            </a:r>
            <a:br>
              <a:rPr lang="ar-JO" sz="1600" dirty="0" smtClean="0">
                <a:cs typeface="+mj-cs"/>
              </a:rPr>
            </a:br>
            <a:r>
              <a:rPr lang="ar-JO" sz="1600" dirty="0" smtClean="0">
                <a:cs typeface="+mj-cs"/>
              </a:rPr>
              <a:t>بإزالة </a:t>
            </a:r>
            <a:r>
              <a:rPr lang="ar-JO" sz="1600" dirty="0">
                <a:cs typeface="+mj-cs"/>
              </a:rPr>
              <a:t>القابس ( </a:t>
            </a:r>
            <a:r>
              <a:rPr lang="ar-JO" sz="1600" u="sng" dirty="0">
                <a:cs typeface="+mj-cs"/>
              </a:rPr>
              <a:t>الفيش</a:t>
            </a:r>
            <a:r>
              <a:rPr lang="ar-JO" sz="1600" dirty="0">
                <a:cs typeface="+mj-cs"/>
              </a:rPr>
              <a:t> ) من </a:t>
            </a:r>
            <a:r>
              <a:rPr lang="ar-JO" sz="1600" dirty="0" smtClean="0">
                <a:cs typeface="+mj-cs"/>
              </a:rPr>
              <a:t>الكهرباء !!!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1890" y="1700808"/>
            <a:ext cx="1736454" cy="1548444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239" y="4186492"/>
            <a:ext cx="724041" cy="682668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522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3492297"/>
            <a:ext cx="401365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قبل إغلاق الحاسوب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قُم بإغلاق التطبيقات المفتوحة واحفظ الملفات التي استخدمتها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600" y="2276872"/>
            <a:ext cx="1709744" cy="936104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810" y="5085184"/>
            <a:ext cx="1222044" cy="89345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1921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صورة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852337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سوف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نُغلق الحاسوب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الرئيسي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للتعرّف على الطريقة الصحيحة لإغلاقه 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014" y="2109918"/>
            <a:ext cx="1574467" cy="1391090"/>
          </a:xfrm>
          <a:prstGeom prst="rect">
            <a:avLst/>
          </a:prstGeom>
        </p:spPr>
      </p:pic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46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2" name="مربع نص 1"/>
          <p:cNvSpPr txBox="1"/>
          <p:nvPr/>
        </p:nvSpPr>
        <p:spPr>
          <a:xfrm>
            <a:off x="2051720" y="2924944"/>
            <a:ext cx="5040560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dirty="0" smtClean="0"/>
              <a:t>هنا يوجد فيديو يعرض طريقة اغلاق الحاسوب</a:t>
            </a:r>
            <a:endParaRPr lang="ar-JO" sz="2800" dirty="0"/>
          </a:p>
        </p:txBody>
      </p:sp>
    </p:spTree>
    <p:extLst>
      <p:ext uri="{BB962C8B-B14F-4D97-AF65-F5344CB8AC3E}">
        <p14:creationId xmlns:p14="http://schemas.microsoft.com/office/powerpoint/2010/main" val="225008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572" y="2163348"/>
            <a:ext cx="3065852" cy="3065852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5652120" y="5157192"/>
            <a:ext cx="220092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b="1" dirty="0" smtClean="0">
                <a:solidFill>
                  <a:schemeClr val="accent6">
                    <a:lumMod val="50000"/>
                  </a:schemeClr>
                </a:solidFill>
                <a:cs typeface="DecoType Thuluth" panose="02010000000000000000" pitchFamily="2" charset="-78"/>
              </a:rPr>
              <a:t>أسئلة الدرس</a:t>
            </a:r>
            <a:endParaRPr lang="ar-JO" sz="2800" b="1" dirty="0">
              <a:solidFill>
                <a:schemeClr val="accent6">
                  <a:lumMod val="50000"/>
                </a:schemeClr>
              </a:solidFill>
              <a:cs typeface="DecoType Thuluth" panose="02010000000000000000" pitchFamily="2" charset="-78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71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صورة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الأول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املأ الفراغ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6012160" y="2780929"/>
            <a:ext cx="244041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أ- تستعمــل الفأرة بطرائــــــق عــــدّة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5886812" y="3058182"/>
            <a:ext cx="2573619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ب- لإيقـــاف تشغيــل الحاســوب ننقر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5886812" y="3673736"/>
            <a:ext cx="2573620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د- وضع مؤشر الفأرة في موقع محدّد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6012160" y="3365959"/>
            <a:ext cx="244827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جـ- عملية ضغــط زر الفأرة الأيســر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8" name="مستطيل مستدير الزوايا 57"/>
          <p:cNvSpPr/>
          <p:nvPr/>
        </p:nvSpPr>
        <p:spPr>
          <a:xfrm>
            <a:off x="4644000" y="2808000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61" name="رابط مستقيم 60"/>
          <p:cNvCxnSpPr/>
          <p:nvPr/>
        </p:nvCxnSpPr>
        <p:spPr>
          <a:xfrm flipH="1">
            <a:off x="4694226" y="4032000"/>
            <a:ext cx="11694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مستطيل مستدير الزوايا 63"/>
          <p:cNvSpPr/>
          <p:nvPr/>
        </p:nvSpPr>
        <p:spPr>
          <a:xfrm>
            <a:off x="4644000" y="3113959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5" name="مستطيل مستدير الزوايا 64"/>
          <p:cNvSpPr/>
          <p:nvPr/>
        </p:nvSpPr>
        <p:spPr>
          <a:xfrm>
            <a:off x="4644000" y="3429000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6" name="مستطيل مستدير الزوايا 65"/>
          <p:cNvSpPr/>
          <p:nvPr/>
        </p:nvSpPr>
        <p:spPr>
          <a:xfrm>
            <a:off x="4644008" y="3744000"/>
            <a:ext cx="1219713" cy="252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7" name="مربع نص 66"/>
          <p:cNvSpPr txBox="1"/>
          <p:nvPr/>
        </p:nvSpPr>
        <p:spPr>
          <a:xfrm>
            <a:off x="4670848" y="2796318"/>
            <a:ext cx="1197296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السحب والإفلات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8" name="مربع نص 67"/>
          <p:cNvSpPr txBox="1"/>
          <p:nvPr/>
        </p:nvSpPr>
        <p:spPr>
          <a:xfrm>
            <a:off x="4666417" y="3113959"/>
            <a:ext cx="1197296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إيقاف التشغيل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70" name="مربع نص 69"/>
          <p:cNvSpPr txBox="1"/>
          <p:nvPr/>
        </p:nvSpPr>
        <p:spPr>
          <a:xfrm>
            <a:off x="4663266" y="3408806"/>
            <a:ext cx="1197296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النقر المزدوج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71" name="مربع نص 70"/>
          <p:cNvSpPr txBox="1"/>
          <p:nvPr/>
        </p:nvSpPr>
        <p:spPr>
          <a:xfrm>
            <a:off x="4670827" y="3723806"/>
            <a:ext cx="1197296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التأشير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53" name="رابط مستقيم 52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0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صورة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الثاني /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4477834" y="2780929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أ- للفأرة مؤشر يظهر على سطــح المكتـب وهو في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4485694" y="3058182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ب- التشغيــل المتعـدّد للبرامــــج والتطبيقــــات من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4485694" y="3673736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د- في نظام ( </a:t>
            </a:r>
            <a:r>
              <a:rPr lang="en-US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Windows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) يُعامـل كل برنامـــج 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4485694" y="3365959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جـ- لا يتحكم نظام التشغيل في وحــدات الحاســوب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3" name="مستطيل مستدير الزوايا 52"/>
          <p:cNvSpPr/>
          <p:nvPr/>
        </p:nvSpPr>
        <p:spPr>
          <a:xfrm>
            <a:off x="4694615" y="2780928"/>
            <a:ext cx="391397" cy="2756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4" name="مستطيل مستدير الزوايا 53"/>
          <p:cNvSpPr/>
          <p:nvPr/>
        </p:nvSpPr>
        <p:spPr>
          <a:xfrm>
            <a:off x="4694614" y="3090284"/>
            <a:ext cx="391397" cy="2756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6" name="مستطيل مستدير الزوايا 55"/>
          <p:cNvSpPr/>
          <p:nvPr/>
        </p:nvSpPr>
        <p:spPr>
          <a:xfrm>
            <a:off x="4694613" y="3398061"/>
            <a:ext cx="391397" cy="2756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9" name="مستطيل مستدير الزوايا 58"/>
          <p:cNvSpPr/>
          <p:nvPr/>
        </p:nvSpPr>
        <p:spPr>
          <a:xfrm>
            <a:off x="4694615" y="3711652"/>
            <a:ext cx="391397" cy="2756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60" name="صورة 5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9692" y="3731460"/>
            <a:ext cx="215252" cy="237600"/>
          </a:xfrm>
          <a:prstGeom prst="rect">
            <a:avLst/>
          </a:prstGeom>
        </p:spPr>
      </p:pic>
      <p:pic>
        <p:nvPicPr>
          <p:cNvPr id="62" name="صورة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207" y="3417554"/>
            <a:ext cx="215252" cy="237600"/>
          </a:xfrm>
          <a:prstGeom prst="rect">
            <a:avLst/>
          </a:prstGeom>
        </p:spPr>
      </p:pic>
      <p:pic>
        <p:nvPicPr>
          <p:cNvPr id="63" name="صورة 6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702" y="2809148"/>
            <a:ext cx="237600" cy="235099"/>
          </a:xfrm>
          <a:prstGeom prst="rect">
            <a:avLst/>
          </a:prstGeom>
        </p:spPr>
      </p:pic>
      <p:pic>
        <p:nvPicPr>
          <p:cNvPr id="69" name="صورة 6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421" y="3110571"/>
            <a:ext cx="237600" cy="235099"/>
          </a:xfrm>
          <a:prstGeom prst="rect">
            <a:avLst/>
          </a:prstGeom>
        </p:spPr>
      </p:pic>
      <p:cxnSp>
        <p:nvCxnSpPr>
          <p:cNvPr id="57" name="رابط مستقيم 5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333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الثالث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المقصود بالعبارة ...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pic>
        <p:nvPicPr>
          <p:cNvPr id="57" name="صورة 5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36226">
            <a:off x="4734540" y="5391740"/>
            <a:ext cx="927598" cy="927598"/>
          </a:xfrm>
          <a:prstGeom prst="rect">
            <a:avLst/>
          </a:prstGeom>
        </p:spPr>
      </p:pic>
      <p:sp>
        <p:nvSpPr>
          <p:cNvPr id="48" name="مربع نص 47"/>
          <p:cNvSpPr txBox="1"/>
          <p:nvPr/>
        </p:nvSpPr>
        <p:spPr>
          <a:xfrm>
            <a:off x="4694224" y="2708920"/>
            <a:ext cx="3838215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يقوم نظــام التشغيــل بتحويل أوامر المستخدم ( مثل طلب طباعة مستند معين ) إلى لغة يفهمها الحاسوب ، ليقوم الحاسوب بعد ذلك بتنفيذ تلك الأوامر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4569170" y="4491117"/>
            <a:ext cx="3974738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1. التحكم في نقل البيانات داخل الحاسوب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2. تنظيم عمليات حفظ البيانات والبرامج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3. التحكم في معدّات الحاسوب كوحدات الإدخال والإخراج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4" name="مربع نص 53"/>
          <p:cNvSpPr txBox="1"/>
          <p:nvPr/>
        </p:nvSpPr>
        <p:spPr>
          <a:xfrm>
            <a:off x="4569170" y="4127055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الرابع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وظائف نظام التشغيل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55" name="صورة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31" y="3843045"/>
            <a:ext cx="587249" cy="536035"/>
          </a:xfrm>
          <a:prstGeom prst="rect">
            <a:avLst/>
          </a:prstGeom>
        </p:spPr>
      </p:pic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71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320" y="2060848"/>
            <a:ext cx="2578596" cy="257859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653136"/>
            <a:ext cx="4488952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67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964" y="2348880"/>
            <a:ext cx="958311" cy="958311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423318"/>
            <a:ext cx="4017335" cy="477529"/>
          </a:xfrm>
          <a:prstGeom prst="rect">
            <a:avLst/>
          </a:prstGeom>
        </p:spPr>
      </p:pic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14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5251703" y="3861048"/>
            <a:ext cx="3136721" cy="109775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6" name="رابط مستقيم 5"/>
          <p:cNvCxnSpPr/>
          <p:nvPr/>
        </p:nvCxnSpPr>
        <p:spPr>
          <a:xfrm flipH="1">
            <a:off x="5423326" y="4985120"/>
            <a:ext cx="27490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ما المقصود بـِ 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( نظام التشغيل ) ؟؟؟</a:t>
            </a:r>
            <a:endParaRPr lang="ar-JO" sz="16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5224644" y="4012322"/>
            <a:ext cx="3080564" cy="7848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مجموعة من البرامج الأساسية التي تقوم بإدارة الحاسوب وتتحكم بالأعمال والمهام جميعها التي يقوم بها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0" name="صورة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846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3924345"/>
            <a:ext cx="401365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يقوم نظام التشغيل بالكثير من الوظائف، منها :-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grpSp>
        <p:nvGrpSpPr>
          <p:cNvPr id="6" name="مجموعة 5"/>
          <p:cNvGrpSpPr/>
          <p:nvPr/>
        </p:nvGrpSpPr>
        <p:grpSpPr>
          <a:xfrm>
            <a:off x="5436627" y="1772816"/>
            <a:ext cx="2735773" cy="2016224"/>
            <a:chOff x="5436627" y="1772816"/>
            <a:chExt cx="2735773" cy="2016224"/>
          </a:xfrm>
        </p:grpSpPr>
        <p:pic>
          <p:nvPicPr>
            <p:cNvPr id="3" name="صورة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36627" y="1772816"/>
              <a:ext cx="2735773" cy="2016224"/>
            </a:xfrm>
            <a:prstGeom prst="rect">
              <a:avLst/>
            </a:prstGeom>
          </p:spPr>
        </p:pic>
        <p:pic>
          <p:nvPicPr>
            <p:cNvPr id="5" name="صورة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1487" y="2459160"/>
              <a:ext cx="694331" cy="484417"/>
            </a:xfrm>
            <a:prstGeom prst="rect">
              <a:avLst/>
            </a:prstGeom>
          </p:spPr>
        </p:pic>
      </p:grpSp>
      <p:sp>
        <p:nvSpPr>
          <p:cNvPr id="68" name="مربع نص 67"/>
          <p:cNvSpPr txBox="1"/>
          <p:nvPr/>
        </p:nvSpPr>
        <p:spPr>
          <a:xfrm>
            <a:off x="5359772" y="4437112"/>
            <a:ext cx="245258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التحكم في نقل البيانات داخل الحاسوب</a:t>
            </a:r>
            <a:endParaRPr lang="ar-JO" sz="14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7" name="مربع نص 66"/>
          <p:cNvSpPr txBox="1"/>
          <p:nvPr/>
        </p:nvSpPr>
        <p:spPr>
          <a:xfrm>
            <a:off x="5365499" y="4725144"/>
            <a:ext cx="243905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تنظيم عمليات حفظ البيانات والبرامج</a:t>
            </a:r>
            <a:endParaRPr lang="ar-JO" sz="14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139" y="4391811"/>
            <a:ext cx="338893" cy="296458"/>
          </a:xfrm>
          <a:prstGeom prst="rect">
            <a:avLst/>
          </a:prstGeom>
        </p:spPr>
      </p:pic>
      <p:sp>
        <p:nvSpPr>
          <p:cNvPr id="81" name="مربع نص 80"/>
          <p:cNvSpPr txBox="1"/>
          <p:nvPr/>
        </p:nvSpPr>
        <p:spPr>
          <a:xfrm>
            <a:off x="4458786" y="5013176"/>
            <a:ext cx="3353574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التحكم في معدات الحاسوب ( إدخال/إخراج/معالجة )</a:t>
            </a:r>
            <a:endParaRPr lang="ar-JO" sz="14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82" name="مربع نص 81"/>
          <p:cNvSpPr txBox="1"/>
          <p:nvPr/>
        </p:nvSpPr>
        <p:spPr>
          <a:xfrm>
            <a:off x="5364088" y="5281463"/>
            <a:ext cx="245258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اكتشاف المشكلات ومعالجتها</a:t>
            </a:r>
            <a:endParaRPr lang="ar-JO" sz="14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83" name="مربع نص 82"/>
          <p:cNvSpPr txBox="1"/>
          <p:nvPr/>
        </p:nvSpPr>
        <p:spPr>
          <a:xfrm>
            <a:off x="5364088" y="5517232"/>
            <a:ext cx="245258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التفاعل مع المستخدم بالاستجابة لأوامره</a:t>
            </a:r>
            <a:endParaRPr lang="ar-JO" sz="14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84" name="صورة 8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644710"/>
            <a:ext cx="338893" cy="296458"/>
          </a:xfrm>
          <a:prstGeom prst="rect">
            <a:avLst/>
          </a:prstGeom>
        </p:spPr>
      </p:pic>
      <p:pic>
        <p:nvPicPr>
          <p:cNvPr id="86" name="صورة 8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4941168"/>
            <a:ext cx="338893" cy="296458"/>
          </a:xfrm>
          <a:prstGeom prst="rect">
            <a:avLst/>
          </a:prstGeom>
        </p:spPr>
      </p:pic>
      <p:pic>
        <p:nvPicPr>
          <p:cNvPr id="87" name="صورة 8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194067"/>
            <a:ext cx="338893" cy="296458"/>
          </a:xfrm>
          <a:prstGeom prst="rect">
            <a:avLst/>
          </a:prstGeom>
        </p:spPr>
      </p:pic>
      <p:pic>
        <p:nvPicPr>
          <p:cNvPr id="88" name="صورة 8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360" y="5445224"/>
            <a:ext cx="338893" cy="296458"/>
          </a:xfrm>
          <a:prstGeom prst="rect">
            <a:avLst/>
          </a:prstGeom>
        </p:spPr>
      </p:pic>
      <p:cxnSp>
        <p:nvCxnSpPr>
          <p:cNvPr id="51" name="رابط مستقيم 50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23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صورة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04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03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02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01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المهمّات وأسئلة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أهداف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التلخيص والشرح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المواضيع المحذوفة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683540" y="2842660"/>
            <a:ext cx="425673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Times New Roman"/>
              </a:rPr>
              <a:t>التحكم في معدّات الحاسوب كوحدات الإدخال والإخراج</a:t>
            </a:r>
            <a:endParaRPr lang="ar-JO" sz="16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Times New Roman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4851771" y="5013176"/>
            <a:ext cx="3896693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>
                <a:cs typeface="+mj-cs"/>
              </a:rPr>
              <a:t>انظر إلى هذا البرنامج الموسيقي </a:t>
            </a:r>
            <a:r>
              <a:rPr lang="ar-JO" sz="1400" dirty="0" smtClean="0">
                <a:cs typeface="+mj-cs"/>
              </a:rPr>
              <a:t>،</a:t>
            </a:r>
            <a:br>
              <a:rPr lang="ar-JO" sz="1400" dirty="0" smtClean="0">
                <a:cs typeface="+mj-cs"/>
              </a:rPr>
            </a:br>
            <a:r>
              <a:rPr lang="ar-JO" sz="1400" dirty="0" smtClean="0">
                <a:cs typeface="+mj-cs"/>
              </a:rPr>
              <a:t>عندما </a:t>
            </a:r>
            <a:r>
              <a:rPr lang="ar-JO" sz="1400" dirty="0">
                <a:cs typeface="+mj-cs"/>
              </a:rPr>
              <a:t>تقوم </a:t>
            </a:r>
            <a:r>
              <a:rPr lang="ar-JO" sz="1400" dirty="0" smtClean="0">
                <a:cs typeface="+mj-cs"/>
              </a:rPr>
              <a:t>بتشغيله فإنّ </a:t>
            </a:r>
            <a:r>
              <a:rPr lang="ar-JO" sz="1400" b="1" dirty="0">
                <a:solidFill>
                  <a:srgbClr val="3333FF"/>
                </a:solidFill>
                <a:cs typeface="+mj-cs"/>
              </a:rPr>
              <a:t>نظام التشغيل </a:t>
            </a:r>
            <a:r>
              <a:rPr lang="ar-JO" sz="1400" dirty="0">
                <a:cs typeface="+mj-cs"/>
              </a:rPr>
              <a:t>يقوم </a:t>
            </a:r>
            <a:r>
              <a:rPr lang="ar-JO" sz="1400" b="1" dirty="0">
                <a:solidFill>
                  <a:srgbClr val="008000"/>
                </a:solidFill>
                <a:cs typeface="+mj-cs"/>
              </a:rPr>
              <a:t>بتشغيل وحدات الإخراج</a:t>
            </a:r>
            <a:r>
              <a:rPr lang="ar-JO" sz="1400" dirty="0">
                <a:solidFill>
                  <a:srgbClr val="008000"/>
                </a:solidFill>
                <a:cs typeface="+mj-cs"/>
              </a:rPr>
              <a:t> </a:t>
            </a:r>
            <a:r>
              <a:rPr lang="ar-JO" sz="1400" dirty="0" smtClean="0">
                <a:cs typeface="+mj-cs"/>
              </a:rPr>
              <a:t/>
            </a:r>
            <a:br>
              <a:rPr lang="ar-JO" sz="1400" dirty="0" smtClean="0">
                <a:cs typeface="+mj-cs"/>
              </a:rPr>
            </a:br>
            <a:r>
              <a:rPr lang="ar-JO" sz="1400" dirty="0" smtClean="0">
                <a:cs typeface="+mj-cs"/>
              </a:rPr>
              <a:t>وهي </a:t>
            </a:r>
            <a:r>
              <a:rPr lang="ar-JO" sz="1400" dirty="0">
                <a:cs typeface="+mj-cs"/>
              </a:rPr>
              <a:t>السمّاعات لتشغيل هذا البرنامج</a:t>
            </a:r>
            <a:endParaRPr lang="ar-JO" sz="1400" dirty="0">
              <a:solidFill>
                <a:prstClr val="black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700808"/>
            <a:ext cx="1342113" cy="1179042"/>
          </a:xfrm>
          <a:prstGeom prst="rect">
            <a:avLst/>
          </a:prstGeom>
        </p:spPr>
      </p:pic>
      <p:pic>
        <p:nvPicPr>
          <p:cNvPr id="58" name="Picture 10" descr="ميديا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280628"/>
            <a:ext cx="2551381" cy="1588532"/>
          </a:xfrm>
          <a:prstGeom prst="rect">
            <a:avLst/>
          </a:prstGeom>
          <a:noFill/>
          <a:extLst/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412776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093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4232" y="3140968"/>
            <a:ext cx="2636160" cy="1920901"/>
          </a:xfrm>
          <a:prstGeom prst="rect">
            <a:avLst/>
          </a:prstGeom>
        </p:spPr>
      </p:pic>
      <p:pic>
        <p:nvPicPr>
          <p:cNvPr id="57" name="صورة 5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black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04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03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02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>
                <a:solidFill>
                  <a:prstClr val="black"/>
                </a:solidFill>
              </a:rPr>
              <a:t>01</a:t>
            </a:r>
            <a:endParaRPr lang="ar-JO" sz="1000" b="1" dirty="0">
              <a:solidFill>
                <a:prstClr val="black"/>
              </a:solidFill>
            </a:endParaRPr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المهمّات وأسئلة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prstClr val="white"/>
              </a:solidFill>
            </a:endParaRPr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أهداف الدرس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التلخيص والشرح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>
                <a:solidFill>
                  <a:prstClr val="black"/>
                </a:solidFill>
              </a:rPr>
              <a:t>المواضيع المحذوفة</a:t>
            </a:r>
            <a:endParaRPr lang="ar-JO" sz="1000" dirty="0">
              <a:solidFill>
                <a:prstClr val="black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4683540" y="2842660"/>
            <a:ext cx="425673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Times New Roman"/>
              </a:rPr>
              <a:t>اكتشاف مشكلات المعدات ومعالجتها</a:t>
            </a:r>
          </a:p>
        </p:txBody>
      </p:sp>
      <p:sp>
        <p:nvSpPr>
          <p:cNvPr id="51" name="مربع نص 50"/>
          <p:cNvSpPr txBox="1"/>
          <p:nvPr/>
        </p:nvSpPr>
        <p:spPr>
          <a:xfrm>
            <a:off x="4851771" y="5013176"/>
            <a:ext cx="3896693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/>
              <a:t>انظر إلى هذا الجهاز ، إنه </a:t>
            </a:r>
            <a:r>
              <a:rPr lang="ar-JO" sz="1400" b="1" dirty="0"/>
              <a:t>يتوقف عن الاستجابة</a:t>
            </a:r>
            <a:r>
              <a:rPr lang="ar-JO" sz="1400" dirty="0"/>
              <a:t> لبعض الأوامر</a:t>
            </a:r>
            <a:endParaRPr lang="en-US" sz="1400" dirty="0"/>
          </a:p>
          <a:p>
            <a:pPr algn="ctr"/>
            <a:r>
              <a:rPr lang="ar-JO" sz="1400" dirty="0"/>
              <a:t>لكننا لا نضطر إلى إيقاف الجهاز لأنّ </a:t>
            </a:r>
            <a:r>
              <a:rPr lang="ar-JO" sz="1400" b="1" dirty="0">
                <a:solidFill>
                  <a:srgbClr val="3333FF"/>
                </a:solidFill>
              </a:rPr>
              <a:t>نظام التشغيل </a:t>
            </a:r>
            <a:r>
              <a:rPr lang="ar-JO" sz="1400" dirty="0"/>
              <a:t>يقوم </a:t>
            </a:r>
            <a:r>
              <a:rPr lang="ar-JO" sz="1400" b="1" dirty="0">
                <a:solidFill>
                  <a:srgbClr val="008000"/>
                </a:solidFill>
              </a:rPr>
              <a:t>باكتشاف</a:t>
            </a:r>
            <a:r>
              <a:rPr lang="ar-JO" sz="1400" dirty="0">
                <a:solidFill>
                  <a:srgbClr val="008000"/>
                </a:solidFill>
              </a:rPr>
              <a:t> </a:t>
            </a:r>
            <a:r>
              <a:rPr lang="ar-JO" sz="1400" dirty="0"/>
              <a:t>هذا الخطأ ومعالجته بشكل سريع</a:t>
            </a:r>
            <a:endParaRPr lang="ar-JO" sz="1400" dirty="0">
              <a:solidFill>
                <a:prstClr val="black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700808"/>
            <a:ext cx="1342113" cy="1179042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412776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44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4428401"/>
            <a:ext cx="401365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انظر إلى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الشكل (2-1)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المجاور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وحاول استنتاج المعلومة التي يعنيها الشكل !!!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830" y="2192306"/>
            <a:ext cx="2700570" cy="2019345"/>
          </a:xfrm>
          <a:prstGeom prst="rect">
            <a:avLst/>
          </a:prstGeom>
        </p:spPr>
      </p:pic>
      <p:grpSp>
        <p:nvGrpSpPr>
          <p:cNvPr id="11" name="مجموعة 10"/>
          <p:cNvGrpSpPr/>
          <p:nvPr/>
        </p:nvGrpSpPr>
        <p:grpSpPr>
          <a:xfrm>
            <a:off x="4466368" y="5263437"/>
            <a:ext cx="973875" cy="973875"/>
            <a:chOff x="4466368" y="5263437"/>
            <a:chExt cx="973875" cy="973875"/>
          </a:xfrm>
        </p:grpSpPr>
        <p:pic>
          <p:nvPicPr>
            <p:cNvPr id="6" name="صورة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66368" y="5263437"/>
              <a:ext cx="973875" cy="973875"/>
            </a:xfrm>
            <a:prstGeom prst="rect">
              <a:avLst/>
            </a:prstGeom>
          </p:spPr>
        </p:pic>
        <p:pic>
          <p:nvPicPr>
            <p:cNvPr id="8" name="صورة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4667099" y="5450235"/>
              <a:ext cx="527720" cy="300141"/>
            </a:xfrm>
            <a:prstGeom prst="rect">
              <a:avLst/>
            </a:prstGeom>
          </p:spPr>
        </p:pic>
      </p:grp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61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2123</TotalTime>
  <Words>944</Words>
  <Application>Microsoft Office PowerPoint</Application>
  <PresentationFormat>عرض على الشاشة (3:4)‏</PresentationFormat>
  <Paragraphs>375</Paragraphs>
  <Slides>38</Slides>
  <Notes>21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38</vt:i4>
      </vt:variant>
    </vt:vector>
  </HeadingPairs>
  <TitlesOfParts>
    <vt:vector size="45" baseType="lpstr">
      <vt:lpstr>Arial</vt:lpstr>
      <vt:lpstr>Times New Roman</vt:lpstr>
      <vt:lpstr>Calibri</vt:lpstr>
      <vt:lpstr>GE SS TV Bold</vt:lpstr>
      <vt:lpstr>DecoType Thuluth</vt:lpstr>
      <vt:lpstr>Adobe Arabic</vt:lpstr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Sameer</dc:creator>
  <cp:lastModifiedBy>Sameer</cp:lastModifiedBy>
  <cp:revision>231</cp:revision>
  <dcterms:created xsi:type="dcterms:W3CDTF">2020-03-23T07:50:42Z</dcterms:created>
  <dcterms:modified xsi:type="dcterms:W3CDTF">2020-08-25T08:13:12Z</dcterms:modified>
</cp:coreProperties>
</file>