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embedTrueTypeFonts="1" saveSubsetFonts="1">
  <p:sldMasterIdLst>
    <p:sldMasterId id="2147483648" r:id="rId1"/>
  </p:sldMasterIdLst>
  <p:notesMasterIdLst>
    <p:notesMasterId r:id="rId26"/>
  </p:notesMasterIdLst>
  <p:sldIdLst>
    <p:sldId id="427" r:id="rId2"/>
    <p:sldId id="288" r:id="rId3"/>
    <p:sldId id="260" r:id="rId4"/>
    <p:sldId id="382" r:id="rId5"/>
    <p:sldId id="410" r:id="rId6"/>
    <p:sldId id="411" r:id="rId7"/>
    <p:sldId id="412" r:id="rId8"/>
    <p:sldId id="413" r:id="rId9"/>
    <p:sldId id="415" r:id="rId10"/>
    <p:sldId id="416" r:id="rId11"/>
    <p:sldId id="417" r:id="rId12"/>
    <p:sldId id="418" r:id="rId13"/>
    <p:sldId id="419" r:id="rId14"/>
    <p:sldId id="420" r:id="rId15"/>
    <p:sldId id="421" r:id="rId16"/>
    <p:sldId id="423" r:id="rId17"/>
    <p:sldId id="422" r:id="rId18"/>
    <p:sldId id="424" r:id="rId19"/>
    <p:sldId id="425" r:id="rId20"/>
    <p:sldId id="407" r:id="rId21"/>
    <p:sldId id="289" r:id="rId22"/>
    <p:sldId id="426" r:id="rId23"/>
    <p:sldId id="381" r:id="rId24"/>
    <p:sldId id="257" r:id="rId25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27"/>
      <p:bold r:id="rId28"/>
      <p:italic r:id="rId29"/>
      <p:boldItalic r:id="rId30"/>
    </p:embeddedFont>
    <p:embeddedFont>
      <p:font typeface="DecoType Thuluth" panose="02010000000000000000" pitchFamily="2" charset="-78"/>
      <p:regular r:id="rId31"/>
    </p:embeddedFont>
  </p:embeddedFontLst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008000"/>
    <a:srgbClr val="E3C1A5"/>
    <a:srgbClr val="DBB08D"/>
    <a:srgbClr val="DCA24C"/>
    <a:srgbClr val="FFB13F"/>
    <a:srgbClr val="FF9900"/>
    <a:srgbClr val="A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النمط المتوس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A111915-BE36-4E01-A7E5-04B1672EAD32}" styleName="نمط فاتح 2 - تمييز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النمط الفاتح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النمط المتوسط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53" d="100"/>
          <a:sy n="53" d="100"/>
        </p:scale>
        <p:origin x="-1171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7763F4F-6E0A-446E-8691-510891945714}" type="datetimeFigureOut">
              <a:rPr lang="ar-JO" smtClean="0"/>
              <a:t>07/01/1442</a:t>
            </a:fld>
            <a:endParaRPr lang="ar-JO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JO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BDB7879-4F4A-48B2-A0A9-294E80673D0E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432112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4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14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15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16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17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18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>
                <a:solidFill>
                  <a:prstClr val="black"/>
                </a:solidFill>
              </a:rPr>
              <a:pPr/>
              <a:t>19</a:t>
            </a:fld>
            <a:endParaRPr lang="ar-J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>
                <a:solidFill>
                  <a:prstClr val="black"/>
                </a:solidFill>
              </a:rPr>
              <a:pPr/>
              <a:t>20</a:t>
            </a:fld>
            <a:endParaRPr lang="ar-J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21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22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23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5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6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5723105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7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8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9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5723105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10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11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13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hyperlink" Target="&#1576;&#1583;&#1569;%20&#1575;&#1604;&#1593;&#1605;&#1604;.mp4" TargetMode="Externa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925519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صورة 9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029" y="1700808"/>
            <a:ext cx="3558236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cxnSp>
        <p:nvCxnSpPr>
          <p:cNvPr id="62" name="رابط مستقيم 61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3" name="مربع نص 72"/>
          <p:cNvSpPr txBox="1"/>
          <p:nvPr/>
        </p:nvSpPr>
        <p:spPr>
          <a:xfrm>
            <a:off x="6012160" y="2420888"/>
            <a:ext cx="1795628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 SS TV Bold" pitchFamily="18" charset="-78"/>
                <a:ea typeface="GE SS TV Bold" pitchFamily="18" charset="-78"/>
                <a:cs typeface="+mj-cs"/>
              </a:rPr>
              <a:t>فـتـح النافـــــذة</a:t>
            </a:r>
            <a:endParaRPr lang="ar-JO" sz="1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grpSp>
        <p:nvGrpSpPr>
          <p:cNvPr id="56" name="مجموعة 55"/>
          <p:cNvGrpSpPr/>
          <p:nvPr/>
        </p:nvGrpSpPr>
        <p:grpSpPr>
          <a:xfrm>
            <a:off x="7193255" y="2263016"/>
            <a:ext cx="1483201" cy="3686264"/>
            <a:chOff x="7193255" y="2263016"/>
            <a:chExt cx="1483201" cy="3686264"/>
          </a:xfrm>
        </p:grpSpPr>
        <p:grpSp>
          <p:nvGrpSpPr>
            <p:cNvPr id="55" name="مجموعة 54"/>
            <p:cNvGrpSpPr/>
            <p:nvPr/>
          </p:nvGrpSpPr>
          <p:grpSpPr>
            <a:xfrm>
              <a:off x="7193255" y="2263016"/>
              <a:ext cx="1483201" cy="3686264"/>
              <a:chOff x="7193255" y="2263016"/>
              <a:chExt cx="1483201" cy="3686264"/>
            </a:xfrm>
          </p:grpSpPr>
          <p:grpSp>
            <p:nvGrpSpPr>
              <p:cNvPr id="54" name="مجموعة 53"/>
              <p:cNvGrpSpPr/>
              <p:nvPr/>
            </p:nvGrpSpPr>
            <p:grpSpPr>
              <a:xfrm>
                <a:off x="7193255" y="2263016"/>
                <a:ext cx="1483201" cy="3686264"/>
                <a:chOff x="7193255" y="2263016"/>
                <a:chExt cx="1483201" cy="3686264"/>
              </a:xfrm>
            </p:grpSpPr>
            <p:grpSp>
              <p:nvGrpSpPr>
                <p:cNvPr id="50" name="مجموعة 49"/>
                <p:cNvGrpSpPr/>
                <p:nvPr/>
              </p:nvGrpSpPr>
              <p:grpSpPr>
                <a:xfrm>
                  <a:off x="7193255" y="2263016"/>
                  <a:ext cx="1483201" cy="3686264"/>
                  <a:chOff x="7193255" y="2263016"/>
                  <a:chExt cx="1483201" cy="3686264"/>
                </a:xfrm>
              </p:grpSpPr>
              <p:grpSp>
                <p:nvGrpSpPr>
                  <p:cNvPr id="48" name="مجموعة 47"/>
                  <p:cNvGrpSpPr/>
                  <p:nvPr/>
                </p:nvGrpSpPr>
                <p:grpSpPr>
                  <a:xfrm>
                    <a:off x="7193255" y="2263016"/>
                    <a:ext cx="1483201" cy="3686264"/>
                    <a:chOff x="7193255" y="2263016"/>
                    <a:chExt cx="1483201" cy="3686264"/>
                  </a:xfrm>
                </p:grpSpPr>
                <p:grpSp>
                  <p:nvGrpSpPr>
                    <p:cNvPr id="46" name="مجموعة 45"/>
                    <p:cNvGrpSpPr/>
                    <p:nvPr/>
                  </p:nvGrpSpPr>
                  <p:grpSpPr>
                    <a:xfrm>
                      <a:off x="7193255" y="2263016"/>
                      <a:ext cx="1483201" cy="3686264"/>
                      <a:chOff x="7193255" y="2263016"/>
                      <a:chExt cx="1483201" cy="3686264"/>
                    </a:xfrm>
                  </p:grpSpPr>
                  <p:grpSp>
                    <p:nvGrpSpPr>
                      <p:cNvPr id="5" name="مجموعة 4"/>
                      <p:cNvGrpSpPr/>
                      <p:nvPr/>
                    </p:nvGrpSpPr>
                    <p:grpSpPr>
                      <a:xfrm>
                        <a:off x="7193255" y="2263016"/>
                        <a:ext cx="1483201" cy="3686264"/>
                        <a:chOff x="7193255" y="2263016"/>
                        <a:chExt cx="1483201" cy="3686264"/>
                      </a:xfrm>
                    </p:grpSpPr>
                    <p:pic>
                      <p:nvPicPr>
                        <p:cNvPr id="2" name="صورة 1"/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tretch>
                          <a:fillRect/>
                        </a:stretch>
                      </p:blipFill>
                      <p:spPr>
                        <a:xfrm flipH="1">
                          <a:off x="7193255" y="2263016"/>
                          <a:ext cx="1483201" cy="3686264"/>
                        </a:xfrm>
                        <a:prstGeom prst="rect">
                          <a:avLst/>
                        </a:prstGeom>
                      </p:spPr>
                    </p:pic>
                    <p:sp>
                      <p:nvSpPr>
                        <p:cNvPr id="75" name="مربع نص 74"/>
                        <p:cNvSpPr txBox="1"/>
                        <p:nvPr/>
                      </p:nvSpPr>
                      <p:spPr>
                        <a:xfrm>
                          <a:off x="7992000" y="2420888"/>
                          <a:ext cx="378557" cy="369332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 rtlCol="1">
                          <a:spAutoFit/>
                        </a:bodyPr>
                        <a:lstStyle/>
                        <a:p>
                          <a:pPr algn="ctr"/>
                          <a:r>
                            <a:rPr lang="ar-JO" b="1" dirty="0" smtClean="0"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  <a:latin typeface="GE SS TV Bold" pitchFamily="18" charset="-78"/>
                              <a:ea typeface="GE SS TV Bold" pitchFamily="18" charset="-78"/>
                              <a:cs typeface="+mj-cs"/>
                            </a:rPr>
                            <a:t>1</a:t>
                          </a:r>
                          <a:endParaRPr lang="ar-JO" b="1" dirty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GE SS TV Bold" pitchFamily="18" charset="-78"/>
                            <a:ea typeface="GE SS TV Bold" pitchFamily="18" charset="-78"/>
                            <a:cs typeface="+mj-cs"/>
                          </a:endParaRPr>
                        </a:p>
                      </p:txBody>
                    </p:sp>
                  </p:grpSp>
                  <p:sp>
                    <p:nvSpPr>
                      <p:cNvPr id="100" name="مربع نص 99"/>
                      <p:cNvSpPr txBox="1"/>
                      <p:nvPr/>
                    </p:nvSpPr>
                    <p:spPr>
                      <a:xfrm>
                        <a:off x="7991999" y="3403605"/>
                        <a:ext cx="378557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 rtlCol="1">
                        <a:spAutoFit/>
                      </a:bodyPr>
                      <a:lstStyle/>
                      <a:p>
                        <a:pPr algn="ctr"/>
                        <a:r>
                          <a:rPr lang="ar-JO" b="1" dirty="0" smtClean="0"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GE SS TV Bold" pitchFamily="18" charset="-78"/>
                            <a:ea typeface="GE SS TV Bold" pitchFamily="18" charset="-78"/>
                            <a:cs typeface="+mj-cs"/>
                          </a:rPr>
                          <a:t>3</a:t>
                        </a:r>
                        <a:endParaRPr lang="ar-JO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 SS TV Bold" pitchFamily="18" charset="-78"/>
                          <a:ea typeface="GE SS TV Bold" pitchFamily="18" charset="-78"/>
                          <a:cs typeface="+mj-cs"/>
                        </a:endParaRPr>
                      </a:p>
                    </p:txBody>
                  </p:sp>
                </p:grpSp>
                <p:sp>
                  <p:nvSpPr>
                    <p:cNvPr id="84" name="مربع نص 83"/>
                    <p:cNvSpPr txBox="1"/>
                    <p:nvPr/>
                  </p:nvSpPr>
                  <p:spPr>
                    <a:xfrm>
                      <a:off x="7992178" y="4320000"/>
                      <a:ext cx="378557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1">
                      <a:spAutoFit/>
                    </a:bodyPr>
                    <a:lstStyle/>
                    <a:p>
                      <a:pPr algn="ctr"/>
                      <a:r>
                        <a:rPr lang="ar-JO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GE SS TV Bold" pitchFamily="18" charset="-78"/>
                          <a:ea typeface="GE SS TV Bold" pitchFamily="18" charset="-78"/>
                          <a:cs typeface="+mj-cs"/>
                        </a:rPr>
                        <a:t>5</a:t>
                      </a:r>
                      <a:endParaRPr lang="ar-JO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E SS TV Bold" pitchFamily="18" charset="-78"/>
                        <a:ea typeface="GE SS TV Bold" pitchFamily="18" charset="-78"/>
                        <a:cs typeface="+mj-cs"/>
                      </a:endParaRPr>
                    </a:p>
                  </p:txBody>
                </p:sp>
              </p:grpSp>
              <p:sp>
                <p:nvSpPr>
                  <p:cNvPr id="87" name="مربع نص 86"/>
                  <p:cNvSpPr txBox="1"/>
                  <p:nvPr/>
                </p:nvSpPr>
                <p:spPr>
                  <a:xfrm>
                    <a:off x="7488000" y="2914744"/>
                    <a:ext cx="37855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1">
                    <a:spAutoFit/>
                  </a:bodyPr>
                  <a:lstStyle/>
                  <a:p>
                    <a:pPr algn="ctr"/>
                    <a:r>
                      <a:rPr lang="ar-JO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GE SS TV Bold" pitchFamily="18" charset="-78"/>
                        <a:ea typeface="GE SS TV Bold" pitchFamily="18" charset="-78"/>
                        <a:cs typeface="+mj-cs"/>
                      </a:rPr>
                      <a:t>2</a:t>
                    </a:r>
                    <a:endParaRPr lang="ar-JO" b="1" dirty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GE SS TV Bold" pitchFamily="18" charset="-78"/>
                      <a:ea typeface="GE SS TV Bold" pitchFamily="18" charset="-78"/>
                      <a:cs typeface="+mj-cs"/>
                    </a:endParaRPr>
                  </a:p>
                </p:txBody>
              </p:sp>
            </p:grpSp>
            <p:sp>
              <p:nvSpPr>
                <p:cNvPr id="99" name="مربع نص 98"/>
                <p:cNvSpPr txBox="1"/>
                <p:nvPr/>
              </p:nvSpPr>
              <p:spPr>
                <a:xfrm>
                  <a:off x="7992178" y="5301208"/>
                  <a:ext cx="378557" cy="369332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 algn="ctr"/>
                  <a:r>
                    <a:rPr lang="ar-JO" b="1" dirty="0" smtClean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GE SS TV Bold" pitchFamily="18" charset="-78"/>
                      <a:ea typeface="GE SS TV Bold" pitchFamily="18" charset="-78"/>
                      <a:cs typeface="+mj-cs"/>
                    </a:rPr>
                    <a:t>7</a:t>
                  </a:r>
                  <a:endParaRPr lang="ar-JO" b="1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E SS TV Bold" pitchFamily="18" charset="-78"/>
                    <a:ea typeface="GE SS TV Bold" pitchFamily="18" charset="-78"/>
                    <a:cs typeface="+mj-cs"/>
                  </a:endParaRPr>
                </a:p>
              </p:txBody>
            </p:sp>
          </p:grpSp>
          <p:sp>
            <p:nvSpPr>
              <p:cNvPr id="85" name="مربع نص 84"/>
              <p:cNvSpPr txBox="1"/>
              <p:nvPr/>
            </p:nvSpPr>
            <p:spPr>
              <a:xfrm>
                <a:off x="7452320" y="3851756"/>
                <a:ext cx="378557" cy="369332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ar-JO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GE SS TV Bold" pitchFamily="18" charset="-78"/>
                    <a:ea typeface="GE SS TV Bold" pitchFamily="18" charset="-78"/>
                    <a:cs typeface="+mj-cs"/>
                  </a:rPr>
                  <a:t>4</a:t>
                </a:r>
                <a:endParaRPr lang="ar-JO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E SS TV Bold" pitchFamily="18" charset="-78"/>
                  <a:ea typeface="GE SS TV Bold" pitchFamily="18" charset="-78"/>
                  <a:cs typeface="+mj-cs"/>
                </a:endParaRPr>
              </a:p>
            </p:txBody>
          </p:sp>
        </p:grpSp>
        <p:sp>
          <p:nvSpPr>
            <p:cNvPr id="98" name="مربع نص 97"/>
            <p:cNvSpPr txBox="1"/>
            <p:nvPr/>
          </p:nvSpPr>
          <p:spPr>
            <a:xfrm>
              <a:off x="7452320" y="4824000"/>
              <a:ext cx="378557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JO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GE SS TV Bold" pitchFamily="18" charset="-78"/>
                  <a:ea typeface="GE SS TV Bold" pitchFamily="18" charset="-78"/>
                  <a:cs typeface="+mj-cs"/>
                </a:rPr>
                <a:t>6</a:t>
              </a:r>
              <a:endParaRPr lang="ar-JO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 SS TV Bold" pitchFamily="18" charset="-78"/>
                <a:ea typeface="GE SS TV Bold" pitchFamily="18" charset="-78"/>
                <a:cs typeface="+mj-cs"/>
              </a:endParaRPr>
            </a:p>
          </p:txBody>
        </p:sp>
      </p:grpSp>
      <p:sp>
        <p:nvSpPr>
          <p:cNvPr id="101" name="مربع نص 100"/>
          <p:cNvSpPr txBox="1"/>
          <p:nvPr/>
        </p:nvSpPr>
        <p:spPr>
          <a:xfrm>
            <a:off x="5512676" y="2924944"/>
            <a:ext cx="1795628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 SS TV Bold" pitchFamily="18" charset="-78"/>
                <a:ea typeface="GE SS TV Bold" pitchFamily="18" charset="-78"/>
                <a:cs typeface="+mj-cs"/>
              </a:rPr>
              <a:t>إغـلاق النافـــــذة</a:t>
            </a:r>
            <a:endParaRPr lang="ar-JO" sz="1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102" name="مربع نص 101"/>
          <p:cNvSpPr txBox="1"/>
          <p:nvPr/>
        </p:nvSpPr>
        <p:spPr>
          <a:xfrm>
            <a:off x="5158020" y="3393867"/>
            <a:ext cx="2649768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 SS TV Bold" pitchFamily="18" charset="-78"/>
                <a:ea typeface="GE SS TV Bold" pitchFamily="18" charset="-78"/>
                <a:cs typeface="+mj-cs"/>
              </a:rPr>
              <a:t>تكبير النافــــــذة إلى الحدّ الأقصى</a:t>
            </a:r>
            <a:endParaRPr lang="ar-JO" sz="1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103" name="مربع نص 102"/>
          <p:cNvSpPr txBox="1"/>
          <p:nvPr/>
        </p:nvSpPr>
        <p:spPr>
          <a:xfrm>
            <a:off x="5013835" y="3861048"/>
            <a:ext cx="2289897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 SS TV Bold" pitchFamily="18" charset="-78"/>
                <a:ea typeface="GE SS TV Bold" pitchFamily="18" charset="-78"/>
                <a:cs typeface="+mj-cs"/>
              </a:rPr>
              <a:t>تصغير النافـــــذة إلى الحد الأدنى</a:t>
            </a:r>
            <a:endParaRPr lang="ar-JO" sz="1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104" name="مربع نص 103"/>
          <p:cNvSpPr txBox="1"/>
          <p:nvPr/>
        </p:nvSpPr>
        <p:spPr>
          <a:xfrm>
            <a:off x="6012160" y="4329971"/>
            <a:ext cx="1795628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 SS TV Bold" pitchFamily="18" charset="-78"/>
                <a:ea typeface="GE SS TV Bold" pitchFamily="18" charset="-78"/>
                <a:cs typeface="+mj-cs"/>
              </a:rPr>
              <a:t>تغيير حجم النافـــــذة</a:t>
            </a:r>
            <a:endParaRPr lang="ar-JO" sz="1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105" name="مربع نص 104"/>
          <p:cNvSpPr txBox="1"/>
          <p:nvPr/>
        </p:nvSpPr>
        <p:spPr>
          <a:xfrm>
            <a:off x="5508104" y="4797152"/>
            <a:ext cx="1795628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 SS TV Bold" pitchFamily="18" charset="-78"/>
                <a:ea typeface="GE SS TV Bold" pitchFamily="18" charset="-78"/>
                <a:cs typeface="+mj-cs"/>
              </a:rPr>
              <a:t>نـقـل النافـــــذة</a:t>
            </a:r>
            <a:endParaRPr lang="ar-JO" sz="1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106" name="مربع نص 105"/>
          <p:cNvSpPr txBox="1"/>
          <p:nvPr/>
        </p:nvSpPr>
        <p:spPr>
          <a:xfrm>
            <a:off x="5069813" y="5301208"/>
            <a:ext cx="2737975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 SS TV Bold" pitchFamily="18" charset="-78"/>
                <a:ea typeface="GE SS TV Bold" pitchFamily="18" charset="-78"/>
                <a:cs typeface="+mj-cs"/>
              </a:rPr>
              <a:t>ترتيب النوافـــذ على سطح المكتب</a:t>
            </a:r>
            <a:endParaRPr lang="ar-JO" sz="1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08991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صورة 4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029" y="1700808"/>
            <a:ext cx="3558236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6" name="مربع نص 45"/>
          <p:cNvSpPr txBox="1"/>
          <p:nvPr/>
        </p:nvSpPr>
        <p:spPr>
          <a:xfrm>
            <a:off x="4860032" y="3852337"/>
            <a:ext cx="388843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سوف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نستخدم الحاسوب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الرئيسي</a:t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لتطبيق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العمليات على النوافـــــــــذ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!!!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7014" y="2109918"/>
            <a:ext cx="1574467" cy="1391090"/>
          </a:xfrm>
          <a:prstGeom prst="rect">
            <a:avLst/>
          </a:prstGeom>
        </p:spPr>
      </p:pic>
      <p:pic>
        <p:nvPicPr>
          <p:cNvPr id="48" name="صورة 47">
            <a:hlinkClick r:id="rId5" action="ppaction://hlinkfile" tooltip="شغّل الفيديو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7291" y="5301208"/>
            <a:ext cx="777240" cy="777240"/>
          </a:xfrm>
          <a:prstGeom prst="rect">
            <a:avLst/>
          </a:prstGeom>
        </p:spPr>
      </p:pic>
      <p:pic>
        <p:nvPicPr>
          <p:cNvPr id="49" name="صورة 4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445" y="6003081"/>
            <a:ext cx="856651" cy="359506"/>
          </a:xfrm>
          <a:prstGeom prst="rect">
            <a:avLst/>
          </a:prstGeom>
        </p:spPr>
      </p:pic>
      <p:cxnSp>
        <p:nvCxnSpPr>
          <p:cNvPr id="51" name="رابط مستقيم 50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127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2" name="مربع نص 1"/>
          <p:cNvSpPr txBox="1"/>
          <p:nvPr/>
        </p:nvSpPr>
        <p:spPr>
          <a:xfrm>
            <a:off x="2051720" y="2924944"/>
            <a:ext cx="5040560" cy="13849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2800" dirty="0" smtClean="0"/>
              <a:t>هنا يوجد فيديو يعرض العمليات التي يمكن تنفيذها على النوافذ</a:t>
            </a:r>
          </a:p>
          <a:p>
            <a:pPr algn="ctr"/>
            <a:r>
              <a:rPr lang="ar-JO" sz="2800" dirty="0" smtClean="0"/>
              <a:t>( بين كل عملية وعملية فاصل باسمها )</a:t>
            </a:r>
            <a:endParaRPr lang="ar-JO" sz="2800" dirty="0"/>
          </a:p>
        </p:txBody>
      </p:sp>
    </p:spTree>
    <p:extLst>
      <p:ext uri="{BB962C8B-B14F-4D97-AF65-F5344CB8AC3E}">
        <p14:creationId xmlns:p14="http://schemas.microsoft.com/office/powerpoint/2010/main" val="125108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صورة 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029" y="1700808"/>
            <a:ext cx="3558236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6" name="مربع نص 45"/>
          <p:cNvSpPr txBox="1"/>
          <p:nvPr/>
        </p:nvSpPr>
        <p:spPr>
          <a:xfrm>
            <a:off x="4860032" y="3996353"/>
            <a:ext cx="388843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حاول تنفيذ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أنشطة الكتاب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من صفحة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(50-53)</a:t>
            </a:r>
            <a:b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على جهازك البيتي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014" y="1916832"/>
            <a:ext cx="2415378" cy="1729198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325265">
            <a:off x="4817318" y="2369254"/>
            <a:ext cx="1874520" cy="417210"/>
          </a:xfrm>
          <a:prstGeom prst="rect">
            <a:avLst/>
          </a:prstGeom>
        </p:spPr>
      </p:pic>
      <p:cxnSp>
        <p:nvCxnSpPr>
          <p:cNvPr id="49" name="رابط مستقيم 48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39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صورة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029" y="1700808"/>
            <a:ext cx="3558235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0" name="مربع نص 49"/>
          <p:cNvSpPr txBox="1"/>
          <p:nvPr/>
        </p:nvSpPr>
        <p:spPr>
          <a:xfrm>
            <a:off x="4667099" y="3924345"/>
            <a:ext cx="4297389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عند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تصغير النافذة إلى الحدّ الأدنى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فإنّ الأيقونة الخاصة بالنافذة تكون في </a:t>
            </a:r>
            <a:r>
              <a:rPr lang="ar-JO" sz="1600" u="sng" dirty="0" smtClean="0">
                <a:latin typeface="GE SS TV Bold" pitchFamily="18" charset="-78"/>
                <a:ea typeface="GE SS TV Bold" pitchFamily="18" charset="-78"/>
                <a:cs typeface="+mj-cs"/>
              </a:rPr>
              <a:t>شريط المهام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ضمن مجموعة خاصة بها</a:t>
            </a:r>
            <a:endParaRPr lang="ar-JO" sz="1400" b="1" dirty="0">
              <a:solidFill>
                <a:srgbClr val="008000"/>
              </a:solidFill>
              <a:latin typeface="GE SS TV Bold" pitchFamily="18" charset="-78"/>
              <a:ea typeface="GE SS TV Bold" pitchFamily="18" charset="-78"/>
            </a:endParaRPr>
          </a:p>
        </p:txBody>
      </p:sp>
      <p:grpSp>
        <p:nvGrpSpPr>
          <p:cNvPr id="8" name="مجموعة 7"/>
          <p:cNvGrpSpPr/>
          <p:nvPr/>
        </p:nvGrpSpPr>
        <p:grpSpPr>
          <a:xfrm>
            <a:off x="5158020" y="4725144"/>
            <a:ext cx="3374420" cy="1034880"/>
            <a:chOff x="5158020" y="4509120"/>
            <a:chExt cx="3374420" cy="1034880"/>
          </a:xfrm>
        </p:grpSpPr>
        <p:sp>
          <p:nvSpPr>
            <p:cNvPr id="7" name="مستطيل مستدير الزوايا 6"/>
            <p:cNvSpPr/>
            <p:nvPr/>
          </p:nvSpPr>
          <p:spPr>
            <a:xfrm>
              <a:off x="5158020" y="4509120"/>
              <a:ext cx="3374420" cy="1008112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cxnSp>
          <p:nvCxnSpPr>
            <p:cNvPr id="4" name="رابط مستقيم 3"/>
            <p:cNvCxnSpPr/>
            <p:nvPr/>
          </p:nvCxnSpPr>
          <p:spPr>
            <a:xfrm flipH="1">
              <a:off x="5292080" y="5544000"/>
              <a:ext cx="307848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3" name="مجموعة 12"/>
          <p:cNvGrpSpPr/>
          <p:nvPr/>
        </p:nvGrpSpPr>
        <p:grpSpPr>
          <a:xfrm>
            <a:off x="5987368" y="4831912"/>
            <a:ext cx="1698512" cy="856104"/>
            <a:chOff x="5987368" y="5021168"/>
            <a:chExt cx="1698512" cy="856104"/>
          </a:xfrm>
        </p:grpSpPr>
        <p:pic>
          <p:nvPicPr>
            <p:cNvPr id="3" name="صورة 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87368" y="5021168"/>
              <a:ext cx="1600099" cy="856104"/>
            </a:xfrm>
            <a:prstGeom prst="rect">
              <a:avLst/>
            </a:prstGeom>
          </p:spPr>
        </p:pic>
        <p:sp>
          <p:nvSpPr>
            <p:cNvPr id="11" name="مستطيل 10"/>
            <p:cNvSpPr/>
            <p:nvPr/>
          </p:nvSpPr>
          <p:spPr>
            <a:xfrm>
              <a:off x="7524000" y="5042248"/>
              <a:ext cx="161880" cy="18872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</p:grpSp>
      <p:pic>
        <p:nvPicPr>
          <p:cNvPr id="47" name="صورة 4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6711" y="2276872"/>
            <a:ext cx="1513872" cy="1501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633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صورة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029" y="1700808"/>
            <a:ext cx="3558235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0" name="مربع نص 49"/>
          <p:cNvSpPr txBox="1"/>
          <p:nvPr/>
        </p:nvSpPr>
        <p:spPr>
          <a:xfrm>
            <a:off x="4667099" y="3924345"/>
            <a:ext cx="4297389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في بعض الحالات عندما نحاول تصغير حجم النافذة ولا نستطيع تغيير حدودها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فذلك يعني أنّ النافذة في أصغر حجم لها !!!</a:t>
            </a:r>
            <a:endParaRPr lang="ar-JO" sz="1400" b="1" dirty="0">
              <a:solidFill>
                <a:srgbClr val="008000"/>
              </a:solidFill>
              <a:latin typeface="GE SS TV Bold" pitchFamily="18" charset="-78"/>
              <a:ea typeface="GE SS TV Bold" pitchFamily="18" charset="-78"/>
            </a:endParaRPr>
          </a:p>
        </p:txBody>
      </p:sp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7" name="صورة 4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6711" y="2276872"/>
            <a:ext cx="1513872" cy="1501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4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صورة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029" y="1700808"/>
            <a:ext cx="3558235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0" name="مربع نص 49"/>
          <p:cNvSpPr txBox="1"/>
          <p:nvPr/>
        </p:nvSpPr>
        <p:spPr>
          <a:xfrm>
            <a:off x="4572000" y="3924345"/>
            <a:ext cx="4476901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عندما تظهر أوامر ترتيب النوافذ ( </a:t>
            </a:r>
            <a:r>
              <a:rPr lang="ar-JO" sz="1600" b="1" dirty="0" smtClean="0">
                <a:solidFill>
                  <a:schemeClr val="bg1">
                    <a:lumMod val="50000"/>
                  </a:schemeClr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بلونٍ باهت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)</a:t>
            </a:r>
            <a:b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/>
            </a:r>
            <a:b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هذا يعني أنّ النوافذ المفتوحة جميعها مصغرة على شريط المهام</a:t>
            </a:r>
          </a:p>
          <a:p>
            <a:pPr algn="ctr"/>
            <a:r>
              <a:rPr lang="ar-JO" sz="1600" u="sng" dirty="0" smtClean="0">
                <a:latin typeface="GE SS TV Bold" pitchFamily="18" charset="-78"/>
                <a:ea typeface="GE SS TV Bold" pitchFamily="18" charset="-78"/>
                <a:cs typeface="+mj-cs"/>
              </a:rPr>
              <a:t>أو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لا توجد نوافذ مفتوحة !!!</a:t>
            </a:r>
            <a:endParaRPr lang="ar-JO" sz="1400" b="1" dirty="0">
              <a:solidFill>
                <a:srgbClr val="008000"/>
              </a:solidFill>
              <a:latin typeface="GE SS TV Bold" pitchFamily="18" charset="-78"/>
              <a:ea typeface="GE SS TV Bold" pitchFamily="18" charset="-78"/>
            </a:endParaRPr>
          </a:p>
        </p:txBody>
      </p:sp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7" name="صورة 4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6711" y="2276872"/>
            <a:ext cx="1513872" cy="1501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95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11" y="1700808"/>
            <a:ext cx="3557053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4683540" y="3418724"/>
            <a:ext cx="4256733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لا تنسى ذلك !!!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963" y="2161930"/>
            <a:ext cx="1358365" cy="1282672"/>
          </a:xfrm>
          <a:prstGeom prst="rect">
            <a:avLst/>
          </a:prstGeom>
        </p:spPr>
      </p:pic>
      <p:cxnSp>
        <p:nvCxnSpPr>
          <p:cNvPr id="49" name="رابط مستقيم 48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3" name="دمعة 52"/>
          <p:cNvSpPr/>
          <p:nvPr/>
        </p:nvSpPr>
        <p:spPr>
          <a:xfrm>
            <a:off x="6902149" y="3933056"/>
            <a:ext cx="956325" cy="792088"/>
          </a:xfrm>
          <a:prstGeom prst="teardrop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54" name="دمعة 53"/>
          <p:cNvSpPr/>
          <p:nvPr/>
        </p:nvSpPr>
        <p:spPr>
          <a:xfrm flipH="1">
            <a:off x="5906704" y="3933056"/>
            <a:ext cx="918280" cy="792088"/>
          </a:xfrm>
          <a:prstGeom prst="teardrop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55" name="مربع نص 54"/>
          <p:cNvSpPr txBox="1"/>
          <p:nvPr/>
        </p:nvSpPr>
        <p:spPr>
          <a:xfrm>
            <a:off x="6967319" y="4077072"/>
            <a:ext cx="845041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300" b="1" dirty="0" smtClean="0">
                <a:solidFill>
                  <a:schemeClr val="bg1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ترتيب الأيقونـــات</a:t>
            </a:r>
            <a:endParaRPr lang="ar-JO" sz="1300" b="1" dirty="0">
              <a:solidFill>
                <a:schemeClr val="bg1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6" name="مربع نص 55"/>
          <p:cNvSpPr txBox="1"/>
          <p:nvPr/>
        </p:nvSpPr>
        <p:spPr>
          <a:xfrm>
            <a:off x="5943323" y="4077071"/>
            <a:ext cx="845041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300" b="1" dirty="0" smtClean="0">
                <a:solidFill>
                  <a:schemeClr val="bg1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ترتيب النوافـــــــذ</a:t>
            </a:r>
            <a:endParaRPr lang="ar-JO" sz="1300" b="1" dirty="0">
              <a:solidFill>
                <a:schemeClr val="bg1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7" name="شكل حر 56"/>
          <p:cNvSpPr/>
          <p:nvPr/>
        </p:nvSpPr>
        <p:spPr>
          <a:xfrm>
            <a:off x="7351309" y="4800600"/>
            <a:ext cx="625628" cy="252663"/>
          </a:xfrm>
          <a:custGeom>
            <a:avLst/>
            <a:gdLst>
              <a:gd name="connsiteX0" fmla="*/ 36080 w 625628"/>
              <a:gd name="connsiteY0" fmla="*/ 0 h 252663"/>
              <a:gd name="connsiteX1" fmla="*/ 48112 w 625628"/>
              <a:gd name="connsiteY1" fmla="*/ 120316 h 252663"/>
              <a:gd name="connsiteX2" fmla="*/ 505312 w 625628"/>
              <a:gd name="connsiteY2" fmla="*/ 156411 h 252663"/>
              <a:gd name="connsiteX3" fmla="*/ 625628 w 625628"/>
              <a:gd name="connsiteY3" fmla="*/ 252663 h 252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5628" h="252663">
                <a:moveTo>
                  <a:pt x="36080" y="0"/>
                </a:moveTo>
                <a:cubicBezTo>
                  <a:pt x="2993" y="47124"/>
                  <a:pt x="-30093" y="94248"/>
                  <a:pt x="48112" y="120316"/>
                </a:cubicBezTo>
                <a:cubicBezTo>
                  <a:pt x="126317" y="146385"/>
                  <a:pt x="409059" y="134353"/>
                  <a:pt x="505312" y="156411"/>
                </a:cubicBezTo>
                <a:cubicBezTo>
                  <a:pt x="601565" y="178469"/>
                  <a:pt x="613596" y="215566"/>
                  <a:pt x="625628" y="252663"/>
                </a:cubicBez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58" name="شكل حر 57"/>
          <p:cNvSpPr/>
          <p:nvPr/>
        </p:nvSpPr>
        <p:spPr>
          <a:xfrm flipH="1">
            <a:off x="5683443" y="4826668"/>
            <a:ext cx="658247" cy="226595"/>
          </a:xfrm>
          <a:custGeom>
            <a:avLst/>
            <a:gdLst>
              <a:gd name="connsiteX0" fmla="*/ 36080 w 625628"/>
              <a:gd name="connsiteY0" fmla="*/ 0 h 252663"/>
              <a:gd name="connsiteX1" fmla="*/ 48112 w 625628"/>
              <a:gd name="connsiteY1" fmla="*/ 120316 h 252663"/>
              <a:gd name="connsiteX2" fmla="*/ 505312 w 625628"/>
              <a:gd name="connsiteY2" fmla="*/ 156411 h 252663"/>
              <a:gd name="connsiteX3" fmla="*/ 625628 w 625628"/>
              <a:gd name="connsiteY3" fmla="*/ 252663 h 252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5628" h="252663">
                <a:moveTo>
                  <a:pt x="36080" y="0"/>
                </a:moveTo>
                <a:cubicBezTo>
                  <a:pt x="2993" y="47124"/>
                  <a:pt x="-30093" y="94248"/>
                  <a:pt x="48112" y="120316"/>
                </a:cubicBezTo>
                <a:cubicBezTo>
                  <a:pt x="126317" y="146385"/>
                  <a:pt x="409059" y="134353"/>
                  <a:pt x="505312" y="156411"/>
                </a:cubicBezTo>
                <a:cubicBezTo>
                  <a:pt x="601565" y="178469"/>
                  <a:pt x="613596" y="215566"/>
                  <a:pt x="625628" y="252663"/>
                </a:cubicBez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59" name="مربع نص 58"/>
          <p:cNvSpPr txBox="1"/>
          <p:nvPr/>
        </p:nvSpPr>
        <p:spPr>
          <a:xfrm>
            <a:off x="7247906" y="5040000"/>
            <a:ext cx="1500558" cy="89255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3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حسب </a:t>
            </a:r>
            <a:r>
              <a:rPr lang="ar-JO" sz="1300" dirty="0" smtClean="0">
                <a:latin typeface="GE SS TV Bold" pitchFamily="18" charset="-78"/>
                <a:ea typeface="GE SS TV Bold" pitchFamily="18" charset="-78"/>
                <a:cs typeface="+mj-cs"/>
              </a:rPr>
              <a:t>الاســــــــــــم</a:t>
            </a:r>
          </a:p>
          <a:p>
            <a:pPr algn="ctr"/>
            <a:r>
              <a:rPr lang="ar-JO" sz="13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حسب </a:t>
            </a:r>
            <a:r>
              <a:rPr lang="ar-JO" sz="1300" dirty="0" smtClean="0">
                <a:latin typeface="GE SS TV Bold" pitchFamily="18" charset="-78"/>
                <a:ea typeface="GE SS TV Bold" pitchFamily="18" charset="-78"/>
                <a:cs typeface="+mj-cs"/>
              </a:rPr>
              <a:t>الـحـجـــــــــم</a:t>
            </a:r>
            <a:endParaRPr lang="ar-JO" sz="1300" dirty="0">
              <a:latin typeface="GE SS TV Bold" pitchFamily="18" charset="-78"/>
              <a:ea typeface="GE SS TV Bold" pitchFamily="18" charset="-78"/>
              <a:cs typeface="+mj-cs"/>
            </a:endParaRPr>
          </a:p>
          <a:p>
            <a:pPr algn="ctr"/>
            <a:r>
              <a:rPr lang="ar-JO" sz="13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حسب </a:t>
            </a:r>
            <a:r>
              <a:rPr lang="ar-JO" sz="1300" dirty="0">
                <a:latin typeface="GE SS TV Bold" pitchFamily="18" charset="-78"/>
                <a:ea typeface="GE SS TV Bold" pitchFamily="18" charset="-78"/>
                <a:cs typeface="+mj-cs"/>
              </a:rPr>
              <a:t>نوع</a:t>
            </a:r>
            <a:r>
              <a:rPr lang="ar-JO" sz="13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 </a:t>
            </a:r>
            <a:r>
              <a:rPr lang="ar-JO" sz="1300" dirty="0" smtClean="0">
                <a:latin typeface="GE SS TV Bold" pitchFamily="18" charset="-78"/>
                <a:ea typeface="GE SS TV Bold" pitchFamily="18" charset="-78"/>
                <a:cs typeface="+mj-cs"/>
              </a:rPr>
              <a:t>العنصــر</a:t>
            </a:r>
            <a:endParaRPr lang="ar-JO" sz="1300" dirty="0">
              <a:latin typeface="GE SS TV Bold" pitchFamily="18" charset="-78"/>
              <a:ea typeface="GE SS TV Bold" pitchFamily="18" charset="-78"/>
              <a:cs typeface="+mj-cs"/>
            </a:endParaRPr>
          </a:p>
          <a:p>
            <a:pPr algn="ctr"/>
            <a:r>
              <a:rPr lang="ar-JO" sz="13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حسب </a:t>
            </a:r>
            <a:r>
              <a:rPr lang="ar-JO" sz="1300" dirty="0">
                <a:latin typeface="GE SS TV Bold" pitchFamily="18" charset="-78"/>
                <a:ea typeface="GE SS TV Bold" pitchFamily="18" charset="-78"/>
                <a:cs typeface="+mj-cs"/>
              </a:rPr>
              <a:t>تاريخ التعديل</a:t>
            </a:r>
          </a:p>
        </p:txBody>
      </p:sp>
      <p:sp>
        <p:nvSpPr>
          <p:cNvPr id="60" name="مربع نص 59"/>
          <p:cNvSpPr txBox="1"/>
          <p:nvPr/>
        </p:nvSpPr>
        <p:spPr>
          <a:xfrm>
            <a:off x="4788024" y="5040000"/>
            <a:ext cx="1649828" cy="6924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300" dirty="0" smtClean="0">
                <a:latin typeface="GE SS TV Bold" pitchFamily="18" charset="-78"/>
                <a:ea typeface="GE SS TV Bold" pitchFamily="18" charset="-78"/>
                <a:cs typeface="+mj-cs"/>
              </a:rPr>
              <a:t>تتالي النوافـذ</a:t>
            </a:r>
          </a:p>
          <a:p>
            <a:pPr algn="ctr"/>
            <a:r>
              <a:rPr lang="ar-JO" sz="1300" dirty="0" smtClean="0">
                <a:latin typeface="GE SS TV Bold" pitchFamily="18" charset="-78"/>
                <a:ea typeface="GE SS TV Bold" pitchFamily="18" charset="-78"/>
                <a:cs typeface="+mj-cs"/>
              </a:rPr>
              <a:t>إظهار النوافذ بشكلٍ مكدس</a:t>
            </a:r>
            <a:endParaRPr lang="ar-JO" sz="1300" dirty="0">
              <a:latin typeface="GE SS TV Bold" pitchFamily="18" charset="-78"/>
              <a:ea typeface="GE SS TV Bold" pitchFamily="18" charset="-78"/>
              <a:cs typeface="+mj-cs"/>
            </a:endParaRPr>
          </a:p>
          <a:p>
            <a:pPr algn="ctr"/>
            <a:r>
              <a:rPr lang="ar-JO" sz="1300" dirty="0" smtClean="0">
                <a:latin typeface="GE SS TV Bold" pitchFamily="18" charset="-78"/>
                <a:ea typeface="GE SS TV Bold" pitchFamily="18" charset="-78"/>
                <a:cs typeface="+mj-cs"/>
              </a:rPr>
              <a:t>إظهار النوافذ جنبــاً بجـنـب</a:t>
            </a:r>
            <a:endParaRPr lang="ar-JO" sz="13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cxnSp>
        <p:nvCxnSpPr>
          <p:cNvPr id="6" name="رابط مستقيم 5"/>
          <p:cNvCxnSpPr/>
          <p:nvPr/>
        </p:nvCxnSpPr>
        <p:spPr>
          <a:xfrm flipH="1">
            <a:off x="6365843" y="3717032"/>
            <a:ext cx="98546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323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صورة 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11" y="1700808"/>
            <a:ext cx="3557053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0" name="مربع نص 49"/>
          <p:cNvSpPr txBox="1"/>
          <p:nvPr/>
        </p:nvSpPr>
        <p:spPr>
          <a:xfrm>
            <a:off x="4806822" y="3492297"/>
            <a:ext cx="401365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cs typeface="+mj-cs"/>
              </a:rPr>
              <a:t>يُمكن تصغير النوافذ المفتوحة جميعها مرّةً واحدة</a:t>
            </a:r>
            <a:br>
              <a:rPr lang="ar-JO" sz="1600" dirty="0" smtClean="0">
                <a:cs typeface="+mj-cs"/>
              </a:rPr>
            </a:br>
            <a:r>
              <a:rPr lang="ar-JO" sz="1600" b="1" dirty="0" smtClean="0">
                <a:cs typeface="+mj-cs"/>
              </a:rPr>
              <a:t>ابحث عن الطرق الممكنة لذلك</a:t>
            </a:r>
            <a:br>
              <a:rPr lang="ar-JO" sz="1600" b="1" dirty="0" smtClean="0">
                <a:cs typeface="+mj-cs"/>
              </a:rPr>
            </a:br>
            <a:r>
              <a:rPr lang="ar-JO" sz="1600" u="sng" dirty="0" smtClean="0">
                <a:cs typeface="+mj-cs"/>
              </a:rPr>
              <a:t>كمهمّة بيتية</a:t>
            </a:r>
            <a:r>
              <a:rPr lang="ar-JO" sz="1600" dirty="0" smtClean="0">
                <a:cs typeface="+mj-cs"/>
              </a:rPr>
              <a:t> !!!</a:t>
            </a:r>
            <a:endParaRPr lang="ar-JO" sz="1400" dirty="0">
              <a:solidFill>
                <a:srgbClr val="008000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11" name="صورة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1890" y="1700808"/>
            <a:ext cx="1736454" cy="1548444"/>
          </a:xfrm>
          <a:prstGeom prst="rect">
            <a:avLst/>
          </a:prstGeom>
        </p:spPr>
      </p:pic>
      <p:pic>
        <p:nvPicPr>
          <p:cNvPr id="16" name="صورة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4618540"/>
            <a:ext cx="724041" cy="682668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2551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12" y="1700808"/>
            <a:ext cx="355705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black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black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black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black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>
                <a:solidFill>
                  <a:prstClr val="black"/>
                </a:solidFill>
              </a:rPr>
              <a:t>04</a:t>
            </a:r>
            <a:endParaRPr lang="ar-JO" sz="1000" b="1" dirty="0">
              <a:solidFill>
                <a:prstClr val="black"/>
              </a:solidFill>
            </a:endParaRPr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>
                <a:solidFill>
                  <a:prstClr val="black"/>
                </a:solidFill>
              </a:rPr>
              <a:t>03</a:t>
            </a:r>
            <a:endParaRPr lang="ar-JO" sz="1000" b="1" dirty="0">
              <a:solidFill>
                <a:prstClr val="black"/>
              </a:solidFill>
            </a:endParaRPr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>
                <a:solidFill>
                  <a:prstClr val="black"/>
                </a:solidFill>
              </a:rPr>
              <a:t>02</a:t>
            </a:r>
            <a:endParaRPr lang="ar-JO" sz="1000" b="1" dirty="0">
              <a:solidFill>
                <a:prstClr val="black"/>
              </a:solidFill>
            </a:endParaRPr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>
                <a:solidFill>
                  <a:prstClr val="black"/>
                </a:solidFill>
              </a:rPr>
              <a:t>01</a:t>
            </a:r>
            <a:endParaRPr lang="ar-JO" sz="1000" b="1" dirty="0">
              <a:solidFill>
                <a:prstClr val="black"/>
              </a:solidFill>
            </a:endParaRPr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>
                <a:solidFill>
                  <a:prstClr val="black"/>
                </a:solidFill>
              </a:rPr>
              <a:t>المهمّات وأسئلة الدرس</a:t>
            </a:r>
            <a:endParaRPr lang="ar-JO" sz="1000" dirty="0">
              <a:solidFill>
                <a:prstClr val="black"/>
              </a:solidFill>
            </a:endParaRPr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>
                <a:solidFill>
                  <a:prstClr val="black"/>
                </a:solidFill>
              </a:rPr>
              <a:t>أهداف الدرس</a:t>
            </a:r>
            <a:endParaRPr lang="ar-JO" sz="1000" dirty="0">
              <a:solidFill>
                <a:prstClr val="black"/>
              </a:solidFill>
            </a:endParaRPr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>
                <a:solidFill>
                  <a:prstClr val="black"/>
                </a:solidFill>
              </a:rPr>
              <a:t>التلخيص والشرح</a:t>
            </a:r>
            <a:endParaRPr lang="ar-JO" sz="1000" dirty="0">
              <a:solidFill>
                <a:prstClr val="black"/>
              </a:solidFill>
            </a:endParaRPr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>
                <a:solidFill>
                  <a:prstClr val="black"/>
                </a:solidFill>
              </a:rPr>
              <a:t>المواضيع المحذوفة</a:t>
            </a:r>
            <a:endParaRPr lang="ar-JO" sz="1000" dirty="0">
              <a:solidFill>
                <a:prstClr val="black"/>
              </a:solidFill>
            </a:endParaRPr>
          </a:p>
        </p:txBody>
      </p:sp>
      <p:sp>
        <p:nvSpPr>
          <p:cNvPr id="46" name="مربع نص 45"/>
          <p:cNvSpPr txBox="1"/>
          <p:nvPr/>
        </p:nvSpPr>
        <p:spPr>
          <a:xfrm>
            <a:off x="4860032" y="3379930"/>
            <a:ext cx="388843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solidFill>
                  <a:prstClr val="black"/>
                </a:solidFill>
                <a:latin typeface="GE SS TV Bold" pitchFamily="18" charset="-78"/>
                <a:ea typeface="GE SS TV Bold" pitchFamily="18" charset="-78"/>
                <a:cs typeface="Times New Roman"/>
              </a:rPr>
              <a:t>استخدم حاسوبك المنزلي لتنفيذ المهامّ </a:t>
            </a:r>
            <a:br>
              <a:rPr lang="ar-JO" sz="1600" dirty="0" smtClean="0">
                <a:solidFill>
                  <a:prstClr val="black"/>
                </a:solidFill>
                <a:latin typeface="GE SS TV Bold" pitchFamily="18" charset="-78"/>
                <a:ea typeface="GE SS TV Bold" pitchFamily="18" charset="-78"/>
                <a:cs typeface="Times New Roman"/>
              </a:rPr>
            </a:br>
            <a:r>
              <a:rPr lang="ar-JO" sz="1600" dirty="0" smtClean="0">
                <a:solidFill>
                  <a:prstClr val="black"/>
                </a:solidFill>
                <a:latin typeface="GE SS TV Bold" pitchFamily="18" charset="-78"/>
                <a:ea typeface="GE SS TV Bold" pitchFamily="18" charset="-78"/>
                <a:cs typeface="Times New Roman"/>
              </a:rPr>
              <a:t>الواردة في </a:t>
            </a:r>
            <a:r>
              <a:rPr lang="ar-JO" sz="1600" b="1" dirty="0" smtClean="0">
                <a:solidFill>
                  <a:prstClr val="black"/>
                </a:solidFill>
                <a:latin typeface="GE SS TV Bold" pitchFamily="18" charset="-78"/>
                <a:ea typeface="GE SS TV Bold" pitchFamily="18" charset="-78"/>
                <a:cs typeface="Times New Roman"/>
              </a:rPr>
              <a:t>الكتاب المدرسي صفحة 55</a:t>
            </a:r>
            <a:endParaRPr lang="ar-JO" sz="1600" b="1" dirty="0">
              <a:solidFill>
                <a:prstClr val="black"/>
              </a:solidFill>
              <a:latin typeface="GE SS TV Bold" pitchFamily="18" charset="-78"/>
              <a:ea typeface="GE SS TV Bold" pitchFamily="18" charset="-78"/>
              <a:cs typeface="Times New Roman"/>
            </a:endParaRPr>
          </a:p>
        </p:txBody>
      </p:sp>
      <p:pic>
        <p:nvPicPr>
          <p:cNvPr id="49" name="صورة 4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537" y="4077072"/>
            <a:ext cx="1564520" cy="1564520"/>
          </a:xfrm>
          <a:prstGeom prst="rect">
            <a:avLst/>
          </a:prstGeom>
        </p:spPr>
      </p:pic>
      <p:pic>
        <p:nvPicPr>
          <p:cNvPr id="50" name="صورة 4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847" y="5419401"/>
            <a:ext cx="1354955" cy="372613"/>
          </a:xfrm>
          <a:prstGeom prst="rect">
            <a:avLst/>
          </a:prstGeom>
        </p:spPr>
      </p:pic>
      <p:pic>
        <p:nvPicPr>
          <p:cNvPr id="2" name="صورة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5708" y="2132856"/>
            <a:ext cx="968660" cy="1017348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7474" y="2562434"/>
            <a:ext cx="1383496" cy="641976"/>
          </a:xfrm>
          <a:prstGeom prst="rect">
            <a:avLst/>
          </a:prstGeom>
        </p:spPr>
      </p:pic>
      <p:cxnSp>
        <p:nvCxnSpPr>
          <p:cNvPr id="53" name="رابط مستقيم 52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678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543486"/>
            <a:ext cx="2447619" cy="2685714"/>
          </a:xfrm>
          <a:prstGeom prst="rect">
            <a:avLst/>
          </a:prstGeom>
        </p:spPr>
      </p:pic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4562" y="3248708"/>
            <a:ext cx="3583782" cy="828364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0664" y="3736750"/>
            <a:ext cx="1999528" cy="628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65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11" y="1700808"/>
            <a:ext cx="3557053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black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black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black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black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>
                <a:solidFill>
                  <a:prstClr val="black"/>
                </a:solidFill>
              </a:rPr>
              <a:t>04</a:t>
            </a:r>
            <a:endParaRPr lang="ar-JO" sz="1000" b="1" dirty="0">
              <a:solidFill>
                <a:prstClr val="black"/>
              </a:solidFill>
            </a:endParaRPr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>
                <a:solidFill>
                  <a:prstClr val="black"/>
                </a:solidFill>
              </a:rPr>
              <a:t>03</a:t>
            </a:r>
            <a:endParaRPr lang="ar-JO" sz="1000" b="1" dirty="0">
              <a:solidFill>
                <a:prstClr val="black"/>
              </a:solidFill>
            </a:endParaRPr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>
                <a:solidFill>
                  <a:prstClr val="black"/>
                </a:solidFill>
              </a:rPr>
              <a:t>02</a:t>
            </a:r>
            <a:endParaRPr lang="ar-JO" sz="1000" b="1" dirty="0">
              <a:solidFill>
                <a:prstClr val="black"/>
              </a:solidFill>
            </a:endParaRPr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>
                <a:solidFill>
                  <a:prstClr val="black"/>
                </a:solidFill>
              </a:rPr>
              <a:t>01</a:t>
            </a:r>
            <a:endParaRPr lang="ar-JO" sz="1000" b="1" dirty="0">
              <a:solidFill>
                <a:prstClr val="black"/>
              </a:solidFill>
            </a:endParaRPr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>
                <a:solidFill>
                  <a:prstClr val="black"/>
                </a:solidFill>
              </a:rPr>
              <a:t>المهمّات وأسئلة الدرس</a:t>
            </a:r>
            <a:endParaRPr lang="ar-JO" sz="1000" dirty="0">
              <a:solidFill>
                <a:prstClr val="black"/>
              </a:solidFill>
            </a:endParaRPr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>
                <a:solidFill>
                  <a:prstClr val="black"/>
                </a:solidFill>
              </a:rPr>
              <a:t>أهداف الدرس</a:t>
            </a:r>
            <a:endParaRPr lang="ar-JO" sz="1000" dirty="0">
              <a:solidFill>
                <a:prstClr val="black"/>
              </a:solidFill>
            </a:endParaRPr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>
                <a:solidFill>
                  <a:prstClr val="black"/>
                </a:solidFill>
              </a:rPr>
              <a:t>التلخيص والشرح</a:t>
            </a:r>
            <a:endParaRPr lang="ar-JO" sz="1000" dirty="0">
              <a:solidFill>
                <a:prstClr val="black"/>
              </a:solidFill>
            </a:endParaRPr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>
                <a:solidFill>
                  <a:prstClr val="black"/>
                </a:solidFill>
              </a:rPr>
              <a:t>المواضيع المحذوفة</a:t>
            </a:r>
            <a:endParaRPr lang="ar-JO" sz="1000" dirty="0">
              <a:solidFill>
                <a:prstClr val="black"/>
              </a:solidFill>
            </a:endParaRPr>
          </a:p>
        </p:txBody>
      </p:sp>
      <p:sp>
        <p:nvSpPr>
          <p:cNvPr id="48" name="مربع نص 47"/>
          <p:cNvSpPr txBox="1"/>
          <p:nvPr/>
        </p:nvSpPr>
        <p:spPr>
          <a:xfrm>
            <a:off x="5652120" y="5157192"/>
            <a:ext cx="220092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2800" b="1" dirty="0" smtClean="0">
                <a:solidFill>
                  <a:schemeClr val="accent6">
                    <a:lumMod val="50000"/>
                  </a:schemeClr>
                </a:solidFill>
                <a:cs typeface="DecoType Thuluth" panose="02010000000000000000" pitchFamily="2" charset="-78"/>
              </a:rPr>
              <a:t>أسئلة الدرس</a:t>
            </a:r>
            <a:endParaRPr lang="ar-JO" sz="2800" b="1" dirty="0">
              <a:solidFill>
                <a:schemeClr val="accent6">
                  <a:lumMod val="50000"/>
                </a:schemeClr>
              </a:solidFill>
              <a:cs typeface="DecoType Thuluth" panose="02010000000000000000" pitchFamily="2" charset="-78"/>
            </a:endParaRPr>
          </a:p>
        </p:txBody>
      </p:sp>
      <p:cxnSp>
        <p:nvCxnSpPr>
          <p:cNvPr id="53" name="رابط مستقيم 52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6" name="صورة 4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2572" y="2163348"/>
            <a:ext cx="3065852" cy="3065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68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صورة 5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11" y="1700808"/>
            <a:ext cx="3557053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7" name="مربع نص 46"/>
          <p:cNvSpPr txBox="1"/>
          <p:nvPr/>
        </p:nvSpPr>
        <p:spPr>
          <a:xfrm>
            <a:off x="4549842" y="2370366"/>
            <a:ext cx="383858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السؤال الأول /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اسم ووظيفة الأزرار الآتية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903" y="2086356"/>
            <a:ext cx="587249" cy="536035"/>
          </a:xfrm>
          <a:prstGeom prst="rect">
            <a:avLst/>
          </a:prstGeom>
        </p:spPr>
      </p:pic>
      <p:sp>
        <p:nvSpPr>
          <p:cNvPr id="49" name="مربع نص 48"/>
          <p:cNvSpPr txBox="1"/>
          <p:nvPr/>
        </p:nvSpPr>
        <p:spPr>
          <a:xfrm>
            <a:off x="5158020" y="2924944"/>
            <a:ext cx="259200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u="sng" dirty="0" smtClean="0">
                <a:latin typeface="GE SS TV Bold" pitchFamily="18" charset="-78"/>
                <a:ea typeface="GE SS TV Bold" pitchFamily="18" charset="-78"/>
                <a:cs typeface="+mj-cs"/>
              </a:rPr>
              <a:t>تصغير</a:t>
            </a: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 / تصغير النافذة إلى الحدّ الأدنى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cxnSp>
        <p:nvCxnSpPr>
          <p:cNvPr id="56" name="رابط مستقيم 5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مستطيل مستدير الزوايا 1"/>
          <p:cNvSpPr/>
          <p:nvPr/>
        </p:nvSpPr>
        <p:spPr>
          <a:xfrm>
            <a:off x="7884000" y="2924944"/>
            <a:ext cx="288000" cy="288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tIns="0" bIns="108000" rtlCol="1" anchor="ctr"/>
          <a:lstStyle/>
          <a:p>
            <a:pPr algn="ctr"/>
            <a:r>
              <a:rPr lang="ar-JO" sz="3600" b="1" dirty="0" smtClean="0"/>
              <a:t>-</a:t>
            </a:r>
            <a:endParaRPr lang="ar-JO" sz="3600" b="1" dirty="0"/>
          </a:p>
        </p:txBody>
      </p:sp>
      <p:sp>
        <p:nvSpPr>
          <p:cNvPr id="55" name="مستطيل مستدير الزوايا 54"/>
          <p:cNvSpPr/>
          <p:nvPr/>
        </p:nvSpPr>
        <p:spPr>
          <a:xfrm>
            <a:off x="7884368" y="3284984"/>
            <a:ext cx="288000" cy="288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8000" tIns="36000" bIns="108000" rtlCol="1" anchor="ctr"/>
          <a:lstStyle/>
          <a:p>
            <a:pPr algn="ctr"/>
            <a:r>
              <a:rPr lang="ar-JO" sz="2400" b="1" dirty="0" smtClean="0">
                <a:latin typeface="Arial"/>
                <a:cs typeface="Arial"/>
              </a:rPr>
              <a:t>□</a:t>
            </a:r>
            <a:endParaRPr lang="ar-JO" sz="2400" b="1" dirty="0"/>
          </a:p>
        </p:txBody>
      </p:sp>
      <p:sp>
        <p:nvSpPr>
          <p:cNvPr id="57" name="مستطيل مستدير الزوايا 56"/>
          <p:cNvSpPr/>
          <p:nvPr/>
        </p:nvSpPr>
        <p:spPr>
          <a:xfrm>
            <a:off x="7884000" y="3645024"/>
            <a:ext cx="288000" cy="288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tIns="0" bIns="0" rtlCol="1" anchor="ctr"/>
          <a:lstStyle/>
          <a:p>
            <a:pPr algn="ctr"/>
            <a:r>
              <a:rPr lang="en-US" sz="2000" b="1" dirty="0" smtClean="0"/>
              <a:t>X</a:t>
            </a:r>
            <a:endParaRPr lang="ar-JO" sz="2000" b="1" dirty="0"/>
          </a:p>
        </p:txBody>
      </p:sp>
      <p:sp>
        <p:nvSpPr>
          <p:cNvPr id="59" name="مربع نص 58"/>
          <p:cNvSpPr txBox="1"/>
          <p:nvPr/>
        </p:nvSpPr>
        <p:spPr>
          <a:xfrm>
            <a:off x="5148064" y="3284984"/>
            <a:ext cx="259200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u="sng" dirty="0" smtClean="0">
                <a:latin typeface="GE SS TV Bold" pitchFamily="18" charset="-78"/>
                <a:ea typeface="GE SS TV Bold" pitchFamily="18" charset="-78"/>
                <a:cs typeface="+mj-cs"/>
              </a:rPr>
              <a:t>تكـبـيـر</a:t>
            </a: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 / تكبير النافذة إلى الـحدّ الأقصى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60" name="مربع نص 59"/>
          <p:cNvSpPr txBox="1"/>
          <p:nvPr/>
        </p:nvSpPr>
        <p:spPr>
          <a:xfrm>
            <a:off x="5148064" y="3645024"/>
            <a:ext cx="259200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u="sng" dirty="0" smtClean="0">
                <a:latin typeface="GE SS TV Bold" pitchFamily="18" charset="-78"/>
                <a:ea typeface="GE SS TV Bold" pitchFamily="18" charset="-78"/>
                <a:cs typeface="+mj-cs"/>
              </a:rPr>
              <a:t>إغــلاق</a:t>
            </a: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 / إغــلاق النافذة المفتـوحـــــــــة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27602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صورة 5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11" y="1700808"/>
            <a:ext cx="3557053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7" name="مربع نص 46"/>
          <p:cNvSpPr txBox="1"/>
          <p:nvPr/>
        </p:nvSpPr>
        <p:spPr>
          <a:xfrm>
            <a:off x="4549842" y="2370366"/>
            <a:ext cx="383858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السؤال الثاني /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املأ الفراغ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903" y="2086356"/>
            <a:ext cx="587249" cy="536035"/>
          </a:xfrm>
          <a:prstGeom prst="rect">
            <a:avLst/>
          </a:prstGeom>
        </p:spPr>
      </p:pic>
      <p:sp>
        <p:nvSpPr>
          <p:cNvPr id="49" name="مربع نص 48"/>
          <p:cNvSpPr txBox="1"/>
          <p:nvPr/>
        </p:nvSpPr>
        <p:spPr>
          <a:xfrm>
            <a:off x="5860562" y="2761183"/>
            <a:ext cx="259200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أ- صندوق أو إطار يظهر على الشاشـــة ...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0" name="مربع نص 49"/>
          <p:cNvSpPr txBox="1"/>
          <p:nvPr/>
        </p:nvSpPr>
        <p:spPr>
          <a:xfrm>
            <a:off x="5771740" y="3068960"/>
            <a:ext cx="2688691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ب- من مكونات النافذة شريط المعلومات ...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1" name="مربع نص 50"/>
          <p:cNvSpPr txBox="1"/>
          <p:nvPr/>
        </p:nvSpPr>
        <p:spPr>
          <a:xfrm>
            <a:off x="5710505" y="3697287"/>
            <a:ext cx="274992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د- من العمليات التي يُمكن تنفيذهـــا على ...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2" name="مربع نص 51"/>
          <p:cNvSpPr txBox="1"/>
          <p:nvPr/>
        </p:nvSpPr>
        <p:spPr>
          <a:xfrm>
            <a:off x="5771740" y="3365959"/>
            <a:ext cx="2688691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جـ- يمكن تصغير النوافـــــذ جميعها مرّة ...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8" name="مستطيل مستدير الزوايا 57"/>
          <p:cNvSpPr/>
          <p:nvPr/>
        </p:nvSpPr>
        <p:spPr>
          <a:xfrm>
            <a:off x="4644000" y="2808000"/>
            <a:ext cx="1219713" cy="252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cxnSp>
        <p:nvCxnSpPr>
          <p:cNvPr id="61" name="رابط مستقيم 60"/>
          <p:cNvCxnSpPr/>
          <p:nvPr/>
        </p:nvCxnSpPr>
        <p:spPr>
          <a:xfrm flipH="1">
            <a:off x="4666417" y="4356000"/>
            <a:ext cx="11694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مستطيل مستدير الزوايا 63"/>
          <p:cNvSpPr/>
          <p:nvPr/>
        </p:nvSpPr>
        <p:spPr>
          <a:xfrm>
            <a:off x="4644000" y="3113959"/>
            <a:ext cx="1219713" cy="252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65" name="مستطيل مستدير الزوايا 64"/>
          <p:cNvSpPr/>
          <p:nvPr/>
        </p:nvSpPr>
        <p:spPr>
          <a:xfrm>
            <a:off x="4644000" y="3429000"/>
            <a:ext cx="1219713" cy="252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66" name="مستطيل مستدير الزوايا 65"/>
          <p:cNvSpPr/>
          <p:nvPr/>
        </p:nvSpPr>
        <p:spPr>
          <a:xfrm>
            <a:off x="4644008" y="3744000"/>
            <a:ext cx="1219713" cy="252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67" name="مربع نص 66"/>
          <p:cNvSpPr txBox="1"/>
          <p:nvPr/>
        </p:nvSpPr>
        <p:spPr>
          <a:xfrm>
            <a:off x="4670848" y="2796318"/>
            <a:ext cx="1197296" cy="2923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300" dirty="0" smtClean="0">
                <a:solidFill>
                  <a:srgbClr val="3333FF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النافـــــــذة</a:t>
            </a:r>
            <a:endParaRPr lang="ar-JO" sz="1300" dirty="0">
              <a:solidFill>
                <a:srgbClr val="3333FF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68" name="مربع نص 67"/>
          <p:cNvSpPr txBox="1"/>
          <p:nvPr/>
        </p:nvSpPr>
        <p:spPr>
          <a:xfrm>
            <a:off x="4666417" y="3113959"/>
            <a:ext cx="1197296" cy="2923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300" dirty="0" smtClean="0">
                <a:solidFill>
                  <a:srgbClr val="3333FF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شريط العنوان</a:t>
            </a:r>
            <a:endParaRPr lang="ar-JO" sz="1300" dirty="0">
              <a:solidFill>
                <a:srgbClr val="3333FF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70" name="مربع نص 69"/>
          <p:cNvSpPr txBox="1"/>
          <p:nvPr/>
        </p:nvSpPr>
        <p:spPr>
          <a:xfrm>
            <a:off x="4572000" y="3408806"/>
            <a:ext cx="1310720" cy="2923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300" dirty="0" smtClean="0">
                <a:solidFill>
                  <a:srgbClr val="3333FF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إظهار سطح المكتب</a:t>
            </a:r>
            <a:endParaRPr lang="ar-JO" sz="1300" dirty="0">
              <a:solidFill>
                <a:srgbClr val="3333FF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cxnSp>
        <p:nvCxnSpPr>
          <p:cNvPr id="56" name="رابط مستقيم 5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9" name="مربع نص 58"/>
          <p:cNvSpPr txBox="1"/>
          <p:nvPr/>
        </p:nvSpPr>
        <p:spPr>
          <a:xfrm>
            <a:off x="5724128" y="3985319"/>
            <a:ext cx="274992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د- يُشير السهم ذو الرأسين إلى عمليــــــة ...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60" name="مربع نص 59"/>
          <p:cNvSpPr txBox="1"/>
          <p:nvPr/>
        </p:nvSpPr>
        <p:spPr>
          <a:xfrm>
            <a:off x="4608000" y="3744000"/>
            <a:ext cx="1285526" cy="2923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300" dirty="0" smtClean="0">
                <a:solidFill>
                  <a:srgbClr val="3333FF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تكبيرها للحدّ الأقصى</a:t>
            </a:r>
            <a:endParaRPr lang="ar-JO" sz="1300" dirty="0">
              <a:solidFill>
                <a:srgbClr val="3333FF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63" name="مستطيل مستدير الزوايا 62"/>
          <p:cNvSpPr/>
          <p:nvPr/>
        </p:nvSpPr>
        <p:spPr>
          <a:xfrm>
            <a:off x="4644008" y="4057200"/>
            <a:ext cx="1219713" cy="252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71" name="مربع نص 70"/>
          <p:cNvSpPr txBox="1"/>
          <p:nvPr/>
        </p:nvSpPr>
        <p:spPr>
          <a:xfrm>
            <a:off x="4625995" y="4068000"/>
            <a:ext cx="1197296" cy="2923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300" dirty="0" smtClean="0">
                <a:solidFill>
                  <a:srgbClr val="3333FF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تغيير حجم النافذة</a:t>
            </a:r>
            <a:endParaRPr lang="ar-JO" sz="1300" dirty="0">
              <a:solidFill>
                <a:srgbClr val="3333FF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58782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صورة 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211" y="1700808"/>
            <a:ext cx="3557053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7" name="مربع نص 46"/>
          <p:cNvSpPr txBox="1"/>
          <p:nvPr/>
        </p:nvSpPr>
        <p:spPr>
          <a:xfrm>
            <a:off x="4549842" y="2370366"/>
            <a:ext cx="383858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السؤال الثالث /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علّل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903" y="2086356"/>
            <a:ext cx="587249" cy="536035"/>
          </a:xfrm>
          <a:prstGeom prst="rect">
            <a:avLst/>
          </a:prstGeom>
        </p:spPr>
      </p:pic>
      <p:sp>
        <p:nvSpPr>
          <p:cNvPr id="49" name="مربع نص 48"/>
          <p:cNvSpPr txBox="1"/>
          <p:nvPr/>
        </p:nvSpPr>
        <p:spPr>
          <a:xfrm>
            <a:off x="4477834" y="2780929"/>
            <a:ext cx="3974738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أ- تكون النافذة في أصغر حجم لها ولا يُمكن تصغيرها أكثر من ذلك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0" name="مربع نص 49"/>
          <p:cNvSpPr txBox="1"/>
          <p:nvPr/>
        </p:nvSpPr>
        <p:spPr>
          <a:xfrm>
            <a:off x="4485694" y="3122965"/>
            <a:ext cx="397473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ب- قد تكون جميع النوافذ المفتوحة مصغرة على شريط المهام</a:t>
            </a:r>
            <a:b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     </a:t>
            </a:r>
            <a:r>
              <a:rPr lang="ar-JO" sz="1400" b="1" u="sng" dirty="0" smtClean="0">
                <a:latin typeface="GE SS TV Bold" pitchFamily="18" charset="-78"/>
                <a:ea typeface="GE SS TV Bold" pitchFamily="18" charset="-78"/>
                <a:cs typeface="+mj-cs"/>
              </a:rPr>
              <a:t>أو</a:t>
            </a: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 أنه لا توجد نوافذ مفتوحة أصلاً</a:t>
            </a:r>
            <a:endParaRPr lang="ar-JO" sz="14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cxnSp>
        <p:nvCxnSpPr>
          <p:cNvPr id="57" name="رابط مستقيم 56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8" name="صورة 4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36226">
            <a:off x="4734540" y="5391740"/>
            <a:ext cx="927598" cy="927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33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2320" y="2060848"/>
            <a:ext cx="2578596" cy="2578596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4653136"/>
            <a:ext cx="4488952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67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مستطيل 46"/>
          <p:cNvSpPr>
            <a:spLocks noChangeAspect="1"/>
          </p:cNvSpPr>
          <p:nvPr/>
        </p:nvSpPr>
        <p:spPr>
          <a:xfrm>
            <a:off x="539552" y="1700808"/>
            <a:ext cx="3528392" cy="455036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8" name="مربع نص 47"/>
          <p:cNvSpPr txBox="1"/>
          <p:nvPr/>
        </p:nvSpPr>
        <p:spPr>
          <a:xfrm>
            <a:off x="683568" y="2420888"/>
            <a:ext cx="3384376" cy="3847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900" b="1" dirty="0" smtClean="0">
                <a:latin typeface="Arial"/>
                <a:cs typeface="Arial"/>
              </a:rPr>
              <a:t>☼ </a:t>
            </a:r>
            <a:r>
              <a:rPr lang="ar-JO" sz="1900" dirty="0">
                <a:latin typeface="Adobe Arabic" pitchFamily="18" charset="-78"/>
                <a:cs typeface="Adobe Arabic" pitchFamily="18" charset="-78"/>
              </a:rPr>
              <a:t>يتعرّف الطالب مفهوم </a:t>
            </a:r>
            <a:r>
              <a:rPr lang="ar-JO" sz="1900" dirty="0">
                <a:solidFill>
                  <a:srgbClr val="3333FF"/>
                </a:solidFill>
                <a:latin typeface="Adobe Arabic" pitchFamily="18" charset="-78"/>
                <a:cs typeface="Adobe Arabic" pitchFamily="18" charset="-78"/>
              </a:rPr>
              <a:t>النافذة</a:t>
            </a:r>
          </a:p>
        </p:txBody>
      </p:sp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0087" y="2318317"/>
            <a:ext cx="4348457" cy="2550843"/>
          </a:xfrm>
          <a:prstGeom prst="rect">
            <a:avLst/>
          </a:prstGeom>
        </p:spPr>
      </p:pic>
      <p:sp>
        <p:nvSpPr>
          <p:cNvPr id="49" name="مربع نص 48"/>
          <p:cNvSpPr txBox="1"/>
          <p:nvPr/>
        </p:nvSpPr>
        <p:spPr>
          <a:xfrm>
            <a:off x="611560" y="2684239"/>
            <a:ext cx="3456384" cy="3847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900" b="1" dirty="0">
                <a:latin typeface="Adobe Arabic" pitchFamily="18" charset="-78"/>
                <a:cs typeface="Adobe Arabic" pitchFamily="18" charset="-78"/>
              </a:rPr>
              <a:t>☼ </a:t>
            </a:r>
            <a:r>
              <a:rPr lang="ar-JO" sz="1900" dirty="0">
                <a:latin typeface="Adobe Arabic" pitchFamily="18" charset="-78"/>
                <a:cs typeface="Adobe Arabic" pitchFamily="18" charset="-78"/>
              </a:rPr>
              <a:t>يتعرّف المكونات الرئيسة للنافذة </a:t>
            </a:r>
          </a:p>
        </p:txBody>
      </p:sp>
      <p:sp>
        <p:nvSpPr>
          <p:cNvPr id="50" name="مربع نص 49"/>
          <p:cNvSpPr txBox="1"/>
          <p:nvPr/>
        </p:nvSpPr>
        <p:spPr>
          <a:xfrm>
            <a:off x="539552" y="2972271"/>
            <a:ext cx="3528392" cy="3847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900" b="1" dirty="0">
                <a:latin typeface="Adobe Arabic" pitchFamily="18" charset="-78"/>
                <a:cs typeface="Adobe Arabic" pitchFamily="18" charset="-78"/>
              </a:rPr>
              <a:t>☼</a:t>
            </a:r>
            <a:r>
              <a:rPr lang="ar-JO" sz="1900" dirty="0" smtClean="0">
                <a:latin typeface="Adobe Arabic" pitchFamily="18" charset="-78"/>
                <a:cs typeface="Adobe Arabic" pitchFamily="18" charset="-78"/>
              </a:rPr>
              <a:t> </a:t>
            </a:r>
            <a:r>
              <a:rPr lang="ar-JO" sz="1900" dirty="0">
                <a:latin typeface="Adobe Arabic" pitchFamily="18" charset="-78"/>
                <a:cs typeface="Adobe Arabic" pitchFamily="18" charset="-78"/>
              </a:rPr>
              <a:t>يُجري بعض العمليات على النوافذ</a:t>
            </a:r>
          </a:p>
        </p:txBody>
      </p:sp>
      <p:cxnSp>
        <p:nvCxnSpPr>
          <p:cNvPr id="51" name="رابط مستقيم 50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صورة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066240"/>
            <a:ext cx="2306282" cy="1933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13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47" y="1700808"/>
            <a:ext cx="3554918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6" name="مربع نص 45"/>
          <p:cNvSpPr txBox="1"/>
          <p:nvPr/>
        </p:nvSpPr>
        <p:spPr>
          <a:xfrm>
            <a:off x="4788024" y="3379930"/>
            <a:ext cx="403244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لو سألنا أنفسنا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/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ماذا يحدث إذا فتحنا نافذة البيت ؟</a:t>
            </a:r>
            <a:endParaRPr lang="ar-JO" sz="16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9" name="مربع نص 58"/>
          <p:cNvSpPr txBox="1"/>
          <p:nvPr/>
        </p:nvSpPr>
        <p:spPr>
          <a:xfrm>
            <a:off x="4782088" y="4509120"/>
            <a:ext cx="4110392" cy="7848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إذا فتحنا النافذة سوف </a:t>
            </a:r>
            <a:r>
              <a:rPr lang="ar-JO" sz="15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نرى من خلالها </a:t>
            </a:r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كلّ شيء</a:t>
            </a:r>
            <a:b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( إنسان ، حيوان ، نبات ، جماد ... )</a:t>
            </a:r>
            <a:b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500" u="sng" dirty="0" smtClean="0">
                <a:latin typeface="GE SS TV Bold" pitchFamily="18" charset="-78"/>
                <a:ea typeface="GE SS TV Bold" pitchFamily="18" charset="-78"/>
                <a:cs typeface="+mj-cs"/>
              </a:rPr>
              <a:t>أمّا إذا بقيت مغلقة ، لن نرى أي شيء</a:t>
            </a:r>
            <a:endParaRPr lang="ar-JO" sz="1500" b="1" u="sng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cxnSp>
        <p:nvCxnSpPr>
          <p:cNvPr id="48" name="رابط مستقيم 47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" name="صورة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5439" y="1772816"/>
            <a:ext cx="1530897" cy="1499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91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صورة 4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47" y="1700808"/>
            <a:ext cx="3554918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3" name="مستطيل مستدير الزوايا 2"/>
          <p:cNvSpPr/>
          <p:nvPr/>
        </p:nvSpPr>
        <p:spPr>
          <a:xfrm>
            <a:off x="5251703" y="3861049"/>
            <a:ext cx="3136721" cy="86409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cxnSp>
        <p:nvCxnSpPr>
          <p:cNvPr id="6" name="رابط مستقيم 5"/>
          <p:cNvCxnSpPr/>
          <p:nvPr/>
        </p:nvCxnSpPr>
        <p:spPr>
          <a:xfrm flipH="1">
            <a:off x="5423326" y="4752000"/>
            <a:ext cx="274907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مربع نص 45"/>
          <p:cNvSpPr txBox="1"/>
          <p:nvPr/>
        </p:nvSpPr>
        <p:spPr>
          <a:xfrm>
            <a:off x="4860032" y="3379930"/>
            <a:ext cx="388843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ما المقصود بـِ 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( النافذة ) ؟؟؟</a:t>
            </a:r>
            <a:endParaRPr lang="ar-JO" sz="16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49" name="مربع نص 48"/>
          <p:cNvSpPr txBox="1"/>
          <p:nvPr/>
        </p:nvSpPr>
        <p:spPr>
          <a:xfrm>
            <a:off x="5263966" y="4012322"/>
            <a:ext cx="3080564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صندوق أو إطار</a:t>
            </a:r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 يظهر على الشاشة يحتوي على عناصر عدّة مثل الأيقونات والملفات والمجلدات</a:t>
            </a:r>
            <a:endParaRPr lang="ar-JO" sz="15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cxnSp>
        <p:nvCxnSpPr>
          <p:cNvPr id="51" name="رابط مستقيم 50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8" name="صورة 4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822" y="2234951"/>
            <a:ext cx="942564" cy="942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61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صورة 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47" y="1700808"/>
            <a:ext cx="3554918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cxnSp>
        <p:nvCxnSpPr>
          <p:cNvPr id="47" name="رابط مستقيم 46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صورة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7837" y="4084928"/>
            <a:ext cx="3258579" cy="684575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7850" y="1916832"/>
            <a:ext cx="2590800" cy="2194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948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صورة 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47" y="1700808"/>
            <a:ext cx="3554918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0" name="مربع نص 49"/>
          <p:cNvSpPr txBox="1"/>
          <p:nvPr/>
        </p:nvSpPr>
        <p:spPr>
          <a:xfrm>
            <a:off x="4806822" y="3924345"/>
            <a:ext cx="401365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dirty="0">
                <a:cs typeface="+mj-cs"/>
              </a:rPr>
              <a:t>اعتمد على الصورة </a:t>
            </a:r>
            <a:r>
              <a:rPr lang="ar-JO" sz="1600" dirty="0">
                <a:cs typeface="+mj-cs"/>
              </a:rPr>
              <a:t>في </a:t>
            </a:r>
            <a:r>
              <a:rPr lang="ar-JO" sz="1600" dirty="0" smtClean="0">
                <a:cs typeface="+mj-cs"/>
              </a:rPr>
              <a:t>الشريحة التالية للتعرّف </a:t>
            </a:r>
            <a:r>
              <a:rPr lang="ar-JO" sz="1600" dirty="0">
                <a:cs typeface="+mj-cs"/>
              </a:rPr>
              <a:t>إلى</a:t>
            </a:r>
            <a:endParaRPr lang="en-US" sz="1600" dirty="0">
              <a:cs typeface="+mj-cs"/>
            </a:endParaRPr>
          </a:p>
          <a:p>
            <a:pPr algn="ctr"/>
            <a:r>
              <a:rPr lang="ar-JO" sz="1600" dirty="0">
                <a:cs typeface="+mj-cs"/>
              </a:rPr>
              <a:t>( </a:t>
            </a:r>
            <a:r>
              <a:rPr lang="ar-JO" sz="1600" u="sng" dirty="0">
                <a:cs typeface="+mj-cs"/>
              </a:rPr>
              <a:t>المكونات الرئيسة للنافذة</a:t>
            </a:r>
            <a:r>
              <a:rPr lang="ar-JO" sz="1600" dirty="0">
                <a:cs typeface="+mj-cs"/>
              </a:rPr>
              <a:t>  )</a:t>
            </a:r>
            <a:endParaRPr lang="en-US" sz="1600" dirty="0">
              <a:cs typeface="+mj-cs"/>
            </a:endParaRPr>
          </a:p>
        </p:txBody>
      </p:sp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صورة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2860" y="2204864"/>
            <a:ext cx="1261573" cy="1500415"/>
          </a:xfrm>
          <a:prstGeom prst="rect">
            <a:avLst/>
          </a:prstGeom>
        </p:spPr>
      </p:pic>
      <p:pic>
        <p:nvPicPr>
          <p:cNvPr id="49" name="صورة 4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797674"/>
            <a:ext cx="1061494" cy="495364"/>
          </a:xfrm>
          <a:prstGeom prst="rect">
            <a:avLst/>
          </a:prstGeom>
        </p:spPr>
      </p:pic>
      <p:sp>
        <p:nvSpPr>
          <p:cNvPr id="51" name="مربع نص 50"/>
          <p:cNvSpPr txBox="1"/>
          <p:nvPr/>
        </p:nvSpPr>
        <p:spPr>
          <a:xfrm>
            <a:off x="6084168" y="5293038"/>
            <a:ext cx="1191309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100" b="1" dirty="0" smtClean="0">
                <a:solidFill>
                  <a:schemeClr val="accent1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انظر الشريحة التالية</a:t>
            </a:r>
            <a:endParaRPr lang="ar-JO" sz="1100" b="1" dirty="0">
              <a:solidFill>
                <a:schemeClr val="accent1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8455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" name="مجموعة 108"/>
          <p:cNvGrpSpPr/>
          <p:nvPr/>
        </p:nvGrpSpPr>
        <p:grpSpPr>
          <a:xfrm>
            <a:off x="899592" y="1478200"/>
            <a:ext cx="7183390" cy="5407184"/>
            <a:chOff x="899592" y="1450816"/>
            <a:chExt cx="7183390" cy="5407184"/>
          </a:xfrm>
        </p:grpSpPr>
        <p:pic>
          <p:nvPicPr>
            <p:cNvPr id="8" name="صورة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9592" y="1450816"/>
              <a:ext cx="7183390" cy="5407184"/>
            </a:xfrm>
            <a:prstGeom prst="rect">
              <a:avLst/>
            </a:prstGeom>
            <a:ln>
              <a:noFill/>
            </a:ln>
          </p:spPr>
        </p:pic>
        <p:sp>
          <p:nvSpPr>
            <p:cNvPr id="108" name="مستطيل 107"/>
            <p:cNvSpPr/>
            <p:nvPr/>
          </p:nvSpPr>
          <p:spPr>
            <a:xfrm>
              <a:off x="1584000" y="1512000"/>
              <a:ext cx="5976000" cy="4860000"/>
            </a:xfrm>
            <a:prstGeom prst="rect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</p:grpSp>
      <p:cxnSp>
        <p:nvCxnSpPr>
          <p:cNvPr id="94" name="رابط كسهم مستقيم 93"/>
          <p:cNvCxnSpPr>
            <a:stCxn id="93" idx="2"/>
          </p:cNvCxnSpPr>
          <p:nvPr/>
        </p:nvCxnSpPr>
        <p:spPr>
          <a:xfrm flipH="1">
            <a:off x="7360928" y="1700795"/>
            <a:ext cx="739072" cy="13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2" name="رابط كسهم مستقيم 111"/>
          <p:cNvCxnSpPr/>
          <p:nvPr/>
        </p:nvCxnSpPr>
        <p:spPr>
          <a:xfrm flipH="1">
            <a:off x="7488000" y="2268106"/>
            <a:ext cx="648000" cy="0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0" name="رابط كسهم مستقيم 99"/>
          <p:cNvCxnSpPr/>
          <p:nvPr/>
        </p:nvCxnSpPr>
        <p:spPr>
          <a:xfrm>
            <a:off x="1008000" y="6120000"/>
            <a:ext cx="1044000" cy="0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رابط كسهم مستقيم 95"/>
          <p:cNvCxnSpPr/>
          <p:nvPr/>
        </p:nvCxnSpPr>
        <p:spPr>
          <a:xfrm>
            <a:off x="1008000" y="2497123"/>
            <a:ext cx="864000" cy="0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8" name="رابط كسهم مستقيم 97"/>
          <p:cNvCxnSpPr/>
          <p:nvPr/>
        </p:nvCxnSpPr>
        <p:spPr>
          <a:xfrm flipH="1">
            <a:off x="7236298" y="5760000"/>
            <a:ext cx="900000" cy="0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1" name="شكل بيضاوي 100"/>
          <p:cNvSpPr/>
          <p:nvPr/>
        </p:nvSpPr>
        <p:spPr>
          <a:xfrm>
            <a:off x="7812360" y="1152000"/>
            <a:ext cx="1080000" cy="1080000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="horz" wrap="square" lIns="36000" tIns="72000" rIns="36000" bIns="7200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15000"/>
              </a:lnSpc>
              <a:spcAft>
                <a:spcPts val="1000"/>
              </a:spcAft>
            </a:pPr>
            <a:r>
              <a:rPr lang="ar-JO" sz="1600" b="1" dirty="0" smtClean="0">
                <a:effectLst/>
                <a:ea typeface="Calibri"/>
                <a:cs typeface="Arial"/>
              </a:rPr>
              <a:t>شريط العنــوان</a:t>
            </a:r>
            <a:endParaRPr lang="en-US" sz="1600" b="1" dirty="0">
              <a:effectLst/>
              <a:ea typeface="Calibri"/>
              <a:cs typeface="Arial"/>
            </a:endParaRPr>
          </a:p>
        </p:txBody>
      </p:sp>
      <p:sp>
        <p:nvSpPr>
          <p:cNvPr id="113" name="شكل بيضاوي 112"/>
          <p:cNvSpPr/>
          <p:nvPr/>
        </p:nvSpPr>
        <p:spPr>
          <a:xfrm>
            <a:off x="7803000" y="1700808"/>
            <a:ext cx="1080000" cy="1080000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="horz" wrap="square" lIns="36000" tIns="72000" rIns="36000" bIns="7200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15000"/>
              </a:lnSpc>
              <a:spcAft>
                <a:spcPts val="1000"/>
              </a:spcAft>
            </a:pPr>
            <a:r>
              <a:rPr lang="ar-JO" sz="1600" b="1" dirty="0" smtClean="0">
                <a:effectLst/>
                <a:ea typeface="Calibri"/>
                <a:cs typeface="Arial"/>
              </a:rPr>
              <a:t>شريط القوائم</a:t>
            </a:r>
            <a:endParaRPr lang="en-US" sz="1600" b="1" dirty="0">
              <a:effectLst/>
              <a:ea typeface="Calibri"/>
              <a:cs typeface="Arial"/>
            </a:endParaRPr>
          </a:p>
        </p:txBody>
      </p:sp>
      <p:sp>
        <p:nvSpPr>
          <p:cNvPr id="118" name="شكل بيضاوي 117"/>
          <p:cNvSpPr/>
          <p:nvPr/>
        </p:nvSpPr>
        <p:spPr>
          <a:xfrm>
            <a:off x="7804800" y="5229320"/>
            <a:ext cx="1080000" cy="1080000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="horz" wrap="square" lIns="36000" tIns="72000" rIns="36000" bIns="7200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15000"/>
              </a:lnSpc>
              <a:spcAft>
                <a:spcPts val="1000"/>
              </a:spcAft>
            </a:pPr>
            <a:r>
              <a:rPr lang="ar-JO" sz="1600" b="1" dirty="0" smtClean="0">
                <a:effectLst/>
                <a:ea typeface="Calibri"/>
                <a:cs typeface="Arial"/>
              </a:rPr>
              <a:t>جزء التنقل</a:t>
            </a:r>
            <a:endParaRPr lang="en-US" sz="1600" b="1" dirty="0">
              <a:effectLst/>
              <a:ea typeface="Calibri"/>
              <a:cs typeface="Arial"/>
            </a:endParaRPr>
          </a:p>
        </p:txBody>
      </p:sp>
      <p:sp>
        <p:nvSpPr>
          <p:cNvPr id="119" name="شكل بيضاوي 118"/>
          <p:cNvSpPr/>
          <p:nvPr/>
        </p:nvSpPr>
        <p:spPr>
          <a:xfrm>
            <a:off x="251640" y="5589360"/>
            <a:ext cx="1080000" cy="1080000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="horz" wrap="square" lIns="36000" tIns="72000" rIns="36000" bIns="7200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15000"/>
              </a:lnSpc>
              <a:spcAft>
                <a:spcPts val="1000"/>
              </a:spcAft>
            </a:pPr>
            <a:r>
              <a:rPr lang="ar-JO" sz="1600" b="1" dirty="0" smtClean="0">
                <a:effectLst/>
                <a:ea typeface="Calibri"/>
                <a:cs typeface="Arial"/>
              </a:rPr>
              <a:t>شريط المعلومات</a:t>
            </a:r>
            <a:endParaRPr lang="en-US" sz="1600" b="1" dirty="0">
              <a:effectLst/>
              <a:ea typeface="Calibri"/>
              <a:cs typeface="Arial"/>
            </a:endParaRPr>
          </a:p>
        </p:txBody>
      </p:sp>
      <p:sp>
        <p:nvSpPr>
          <p:cNvPr id="102" name="شكل بيضاوي 101"/>
          <p:cNvSpPr/>
          <p:nvPr/>
        </p:nvSpPr>
        <p:spPr>
          <a:xfrm>
            <a:off x="251640" y="1988840"/>
            <a:ext cx="1080000" cy="1080000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="horz" wrap="square" lIns="36000" tIns="72000" rIns="36000" bIns="7200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15000"/>
              </a:lnSpc>
              <a:spcAft>
                <a:spcPts val="1000"/>
              </a:spcAft>
            </a:pPr>
            <a:r>
              <a:rPr lang="ar-JO" sz="1600" b="1" dirty="0" smtClean="0">
                <a:effectLst/>
                <a:ea typeface="Calibri"/>
                <a:cs typeface="Arial"/>
              </a:rPr>
              <a:t>شريط الأدوات</a:t>
            </a:r>
            <a:endParaRPr lang="en-US" sz="1600" b="1" dirty="0">
              <a:effectLst/>
              <a:ea typeface="Calibri"/>
              <a:cs typeface="Arial"/>
            </a:endParaRPr>
          </a:p>
        </p:txBody>
      </p:sp>
      <p:cxnSp>
        <p:nvCxnSpPr>
          <p:cNvPr id="60" name="رابط مستقيم 59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قوس ممتلئ 60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62" name="شكل بيضاوي 6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63" name="شكل بيضاوي 62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64" name="شكل بيضاوي 63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65" name="شكل بيضاوي 64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66" name="شكل بيضاوي 65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67" name="شكل بيضاوي 66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68" name="شكل بيضاوي 67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69" name="شكل بيضاوي 68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70" name="شكل بيضاوي 69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71" name="شكل بيضاوي 70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72" name="شكل بيضاوي 71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73" name="شكل بيضاوي 72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74" name="شكل بيضاوي 73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75" name="شكل بيضاوي 74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76" name="شكل بيضاوي 75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77" name="شكل بيضاوي 76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78" name="قوس ممتلئ 77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79" name="قوس ممتلئ 78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80" name="قوس ممتلئ 79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81" name="مربع نص 80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82" name="مربع نص 81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83" name="مربع نص 82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84" name="مربع نص 83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85" name="مربع نص 84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86" name="مثلث متساوي الساقين 85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87" name="مثلث متساوي الساقين 86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88" name="مثلث متساوي الساقين 87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89" name="مثلث متساوي الساقين 88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90" name="مربع نص 89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91" name="مربع نص 90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92" name="مربع نص 91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93" name="شكل بيضاوي 92"/>
          <p:cNvSpPr/>
          <p:nvPr/>
        </p:nvSpPr>
        <p:spPr>
          <a:xfrm>
            <a:off x="8100000" y="1457590"/>
            <a:ext cx="486000" cy="486410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="horz" wrap="square" lIns="72000" tIns="72000" rIns="10800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15000"/>
              </a:lnSpc>
              <a:spcAft>
                <a:spcPts val="1000"/>
              </a:spcAft>
            </a:pPr>
            <a:r>
              <a:rPr lang="ar-JO" sz="2200" dirty="0">
                <a:effectLst/>
                <a:ea typeface="Calibri"/>
                <a:cs typeface="Arial"/>
              </a:rPr>
              <a:t>1</a:t>
            </a:r>
            <a:endParaRPr lang="en-US" sz="1100" dirty="0">
              <a:effectLst/>
              <a:ea typeface="Calibri"/>
              <a:cs typeface="Arial"/>
            </a:endParaRPr>
          </a:p>
        </p:txBody>
      </p:sp>
      <p:sp>
        <p:nvSpPr>
          <p:cNvPr id="95" name="شكل بيضاوي 94"/>
          <p:cNvSpPr/>
          <p:nvPr/>
        </p:nvSpPr>
        <p:spPr>
          <a:xfrm>
            <a:off x="539552" y="2268000"/>
            <a:ext cx="486000" cy="486410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="horz" wrap="square" lIns="72000" tIns="72000" rIns="10800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15000"/>
              </a:lnSpc>
              <a:spcAft>
                <a:spcPts val="1000"/>
              </a:spcAft>
            </a:pPr>
            <a:r>
              <a:rPr lang="ar-JO" sz="2200" dirty="0" smtClean="0">
                <a:effectLst/>
                <a:ea typeface="Calibri"/>
                <a:cs typeface="Arial"/>
              </a:rPr>
              <a:t>3</a:t>
            </a:r>
            <a:endParaRPr lang="en-US" sz="1100" dirty="0">
              <a:effectLst/>
              <a:ea typeface="Calibri"/>
              <a:cs typeface="Arial"/>
            </a:endParaRPr>
          </a:p>
        </p:txBody>
      </p:sp>
      <p:sp>
        <p:nvSpPr>
          <p:cNvPr id="97" name="شكل بيضاوي 96"/>
          <p:cNvSpPr/>
          <p:nvPr/>
        </p:nvSpPr>
        <p:spPr>
          <a:xfrm>
            <a:off x="8100000" y="5517232"/>
            <a:ext cx="486000" cy="486410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="horz" wrap="square" lIns="72000" tIns="72000" rIns="10800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15000"/>
              </a:lnSpc>
              <a:spcAft>
                <a:spcPts val="1000"/>
              </a:spcAft>
            </a:pPr>
            <a:r>
              <a:rPr lang="ar-JO" sz="2200" dirty="0" smtClean="0">
                <a:effectLst/>
                <a:ea typeface="Calibri"/>
                <a:cs typeface="Arial"/>
              </a:rPr>
              <a:t>4</a:t>
            </a:r>
            <a:endParaRPr lang="en-US" sz="1100" dirty="0">
              <a:effectLst/>
              <a:ea typeface="Calibri"/>
              <a:cs typeface="Arial"/>
            </a:endParaRPr>
          </a:p>
        </p:txBody>
      </p:sp>
      <p:sp>
        <p:nvSpPr>
          <p:cNvPr id="99" name="شكل بيضاوي 98"/>
          <p:cNvSpPr/>
          <p:nvPr/>
        </p:nvSpPr>
        <p:spPr>
          <a:xfrm>
            <a:off x="540000" y="5894918"/>
            <a:ext cx="486000" cy="486410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="horz" wrap="square" lIns="72000" tIns="72000" rIns="10800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15000"/>
              </a:lnSpc>
              <a:spcAft>
                <a:spcPts val="1000"/>
              </a:spcAft>
            </a:pPr>
            <a:r>
              <a:rPr lang="ar-JO" sz="2200" dirty="0" smtClean="0">
                <a:effectLst/>
                <a:ea typeface="Calibri"/>
                <a:cs typeface="Arial"/>
              </a:rPr>
              <a:t>5</a:t>
            </a:r>
            <a:endParaRPr lang="en-US" sz="1100" dirty="0">
              <a:effectLst/>
              <a:ea typeface="Calibri"/>
              <a:cs typeface="Arial"/>
            </a:endParaRPr>
          </a:p>
        </p:txBody>
      </p:sp>
      <p:sp>
        <p:nvSpPr>
          <p:cNvPr id="111" name="شكل بيضاوي 110"/>
          <p:cNvSpPr/>
          <p:nvPr/>
        </p:nvSpPr>
        <p:spPr>
          <a:xfrm>
            <a:off x="8100392" y="2006486"/>
            <a:ext cx="486000" cy="486410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="horz" wrap="square" lIns="72000" tIns="72000" rIns="10800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15000"/>
              </a:lnSpc>
              <a:spcAft>
                <a:spcPts val="1000"/>
              </a:spcAft>
            </a:pPr>
            <a:r>
              <a:rPr lang="ar-JO" sz="2200" dirty="0" smtClean="0">
                <a:effectLst/>
                <a:ea typeface="Calibri"/>
                <a:cs typeface="Arial"/>
              </a:rPr>
              <a:t>2</a:t>
            </a:r>
            <a:endParaRPr lang="en-US" sz="1100" dirty="0">
              <a:effectLst/>
              <a:ea typeface="Calibri"/>
              <a:cs typeface="Arial"/>
            </a:endParaRPr>
          </a:p>
        </p:txBody>
      </p:sp>
      <p:sp>
        <p:nvSpPr>
          <p:cNvPr id="138" name="مربع نص 137"/>
          <p:cNvSpPr txBox="1"/>
          <p:nvPr/>
        </p:nvSpPr>
        <p:spPr>
          <a:xfrm>
            <a:off x="7596336" y="2420888"/>
            <a:ext cx="1446666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dirty="0" smtClean="0">
                <a:cs typeface="+mj-cs"/>
              </a:rPr>
              <a:t>يحتوي على</a:t>
            </a:r>
            <a:br>
              <a:rPr lang="ar-JO" sz="1600" b="1" dirty="0" smtClean="0">
                <a:cs typeface="+mj-cs"/>
              </a:rPr>
            </a:br>
            <a:r>
              <a:rPr lang="ar-JO" sz="1600" dirty="0" smtClean="0">
                <a:cs typeface="+mj-cs"/>
              </a:rPr>
              <a:t>اسم النافذة وأيقونتها وأزرار التحكم في النافذة</a:t>
            </a:r>
            <a:endParaRPr lang="en-US" sz="1600" dirty="0">
              <a:cs typeface="+mj-cs"/>
            </a:endParaRPr>
          </a:p>
        </p:txBody>
      </p:sp>
      <p:sp>
        <p:nvSpPr>
          <p:cNvPr id="139" name="مربع نص 138"/>
          <p:cNvSpPr txBox="1"/>
          <p:nvPr/>
        </p:nvSpPr>
        <p:spPr>
          <a:xfrm>
            <a:off x="7611213" y="2814027"/>
            <a:ext cx="1446666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dirty="0" smtClean="0">
                <a:cs typeface="+mj-cs"/>
              </a:rPr>
              <a:t>يحتوي على</a:t>
            </a:r>
            <a:br>
              <a:rPr lang="ar-JO" sz="1600" b="1" dirty="0" smtClean="0">
                <a:cs typeface="+mj-cs"/>
              </a:rPr>
            </a:br>
            <a:r>
              <a:rPr lang="ar-JO" sz="1600" dirty="0" smtClean="0">
                <a:cs typeface="+mj-cs"/>
              </a:rPr>
              <a:t>القوائم الرئيسة في نظام</a:t>
            </a:r>
            <a:r>
              <a:rPr lang="en-US" sz="1600" dirty="0" smtClean="0">
                <a:cs typeface="+mj-cs"/>
              </a:rPr>
              <a:t>Windows </a:t>
            </a:r>
            <a:endParaRPr lang="en-US" sz="1600" dirty="0">
              <a:cs typeface="+mj-cs"/>
            </a:endParaRPr>
          </a:p>
        </p:txBody>
      </p:sp>
      <p:sp>
        <p:nvSpPr>
          <p:cNvPr id="140" name="مربع نص 139"/>
          <p:cNvSpPr txBox="1"/>
          <p:nvPr/>
        </p:nvSpPr>
        <p:spPr>
          <a:xfrm>
            <a:off x="0" y="3143870"/>
            <a:ext cx="1584000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dirty="0" smtClean="0">
                <a:cs typeface="+mj-cs"/>
              </a:rPr>
              <a:t>يحتوي مجموعة من الأدوات</a:t>
            </a:r>
            <a:br>
              <a:rPr lang="ar-JO" sz="1600" b="1" dirty="0" smtClean="0">
                <a:cs typeface="+mj-cs"/>
              </a:rPr>
            </a:br>
            <a:r>
              <a:rPr lang="ar-JO" sz="1600" dirty="0" smtClean="0">
                <a:cs typeface="+mj-cs"/>
              </a:rPr>
              <a:t>فلا نحتاج للبحث عنها في شريط القوائم</a:t>
            </a:r>
            <a:endParaRPr lang="en-US" sz="1600" dirty="0">
              <a:cs typeface="+mj-cs"/>
            </a:endParaRPr>
          </a:p>
        </p:txBody>
      </p:sp>
      <p:sp>
        <p:nvSpPr>
          <p:cNvPr id="141" name="مربع نص 140"/>
          <p:cNvSpPr txBox="1"/>
          <p:nvPr/>
        </p:nvSpPr>
        <p:spPr>
          <a:xfrm>
            <a:off x="0" y="4442866"/>
            <a:ext cx="1584000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dirty="0" smtClean="0">
                <a:cs typeface="+mj-cs"/>
              </a:rPr>
              <a:t>يوجد في الشريط السفلي للنافذة</a:t>
            </a:r>
            <a:br>
              <a:rPr lang="ar-JO" sz="1600" b="1" dirty="0" smtClean="0">
                <a:cs typeface="+mj-cs"/>
              </a:rPr>
            </a:br>
            <a:r>
              <a:rPr lang="ar-JO" sz="1600" dirty="0" smtClean="0">
                <a:cs typeface="+mj-cs"/>
              </a:rPr>
              <a:t>يعرض معلومات تتعلق بالنافذة المفتوحة</a:t>
            </a:r>
            <a:endParaRPr lang="en-US" sz="1600" dirty="0">
              <a:cs typeface="+mj-cs"/>
            </a:endParaRPr>
          </a:p>
        </p:txBody>
      </p:sp>
      <p:sp>
        <p:nvSpPr>
          <p:cNvPr id="142" name="مربع نص 141"/>
          <p:cNvSpPr txBox="1"/>
          <p:nvPr/>
        </p:nvSpPr>
        <p:spPr>
          <a:xfrm>
            <a:off x="7520003" y="3833753"/>
            <a:ext cx="1578681" cy="132343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dirty="0" smtClean="0">
                <a:cs typeface="+mj-cs"/>
              </a:rPr>
              <a:t>يمكن من خلاله</a:t>
            </a:r>
            <a:br>
              <a:rPr lang="ar-JO" sz="1600" b="1" dirty="0" smtClean="0">
                <a:cs typeface="+mj-cs"/>
              </a:rPr>
            </a:br>
            <a:r>
              <a:rPr lang="ar-JO" sz="1600" dirty="0" smtClean="0">
                <a:cs typeface="+mj-cs"/>
              </a:rPr>
              <a:t>تنفيذ بعض المهام والانتقال إلى مواضع أخرى تتعلق بالنافذة المفتوحة</a:t>
            </a:r>
            <a:endParaRPr lang="en-US" sz="16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79503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16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9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6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9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000"/>
                            </p:stCondLst>
                            <p:childTnLst>
                              <p:par>
                                <p:cTn id="14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7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0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4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8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1000"/>
                            </p:stCondLst>
                            <p:childTnLst>
                              <p:par>
                                <p:cTn id="174" presetID="10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9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10" presetClass="exit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7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 animBg="1"/>
      <p:bldP spid="101" grpId="1" animBg="1"/>
      <p:bldP spid="113" grpId="0" animBg="1"/>
      <p:bldP spid="113" grpId="1" animBg="1"/>
      <p:bldP spid="118" grpId="0" animBg="1"/>
      <p:bldP spid="118" grpId="1" animBg="1"/>
      <p:bldP spid="119" grpId="0" animBg="1"/>
      <p:bldP spid="102" grpId="0" animBg="1"/>
      <p:bldP spid="102" grpId="1" animBg="1"/>
      <p:bldP spid="93" grpId="0" animBg="1"/>
      <p:bldP spid="93" grpId="1" animBg="1"/>
      <p:bldP spid="95" grpId="0" animBg="1"/>
      <p:bldP spid="95" grpId="1" animBg="1"/>
      <p:bldP spid="95" grpId="2" animBg="1"/>
      <p:bldP spid="95" grpId="3" animBg="1"/>
      <p:bldP spid="97" grpId="0" animBg="1"/>
      <p:bldP spid="97" grpId="1" animBg="1"/>
      <p:bldP spid="97" grpId="2" animBg="1"/>
      <p:bldP spid="97" grpId="3" animBg="1"/>
      <p:bldP spid="99" grpId="0" animBg="1"/>
      <p:bldP spid="99" grpId="1" animBg="1"/>
      <p:bldP spid="99" grpId="2" animBg="1"/>
      <p:bldP spid="99" grpId="3" animBg="1"/>
      <p:bldP spid="111" grpId="0" animBg="1"/>
      <p:bldP spid="111" grpId="1" animBg="1"/>
      <p:bldP spid="111" grpId="2" animBg="1"/>
      <p:bldP spid="111" grpId="3" animBg="1"/>
      <p:bldP spid="138" grpId="0"/>
      <p:bldP spid="138" grpId="1"/>
      <p:bldP spid="139" grpId="0"/>
      <p:bldP spid="139" grpId="1"/>
      <p:bldP spid="140" grpId="0"/>
      <p:bldP spid="140" grpId="1"/>
      <p:bldP spid="141" grpId="0"/>
      <p:bldP spid="142" grpId="0"/>
      <p:bldP spid="14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029" y="1700808"/>
            <a:ext cx="3558236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cxnSp>
        <p:nvCxnSpPr>
          <p:cNvPr id="47" name="رابط مستقيم 46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" name="صورة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1349" y="2116888"/>
            <a:ext cx="2325027" cy="1859099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099" y="3850947"/>
            <a:ext cx="4225381" cy="1049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11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2906</TotalTime>
  <Words>651</Words>
  <Application>Microsoft Office PowerPoint</Application>
  <PresentationFormat>عرض على الشاشة (3:4)‏</PresentationFormat>
  <Paragraphs>268</Paragraphs>
  <Slides>24</Slides>
  <Notes>19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24</vt:i4>
      </vt:variant>
    </vt:vector>
  </HeadingPairs>
  <TitlesOfParts>
    <vt:vector size="31" baseType="lpstr">
      <vt:lpstr>Arial</vt:lpstr>
      <vt:lpstr>Times New Roman</vt:lpstr>
      <vt:lpstr>Calibri</vt:lpstr>
      <vt:lpstr>GE SS TV Bold</vt:lpstr>
      <vt:lpstr>DecoType Thuluth</vt:lpstr>
      <vt:lpstr>Adobe Arabic</vt:lpstr>
      <vt:lpstr>سمة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Sameer</dc:creator>
  <cp:lastModifiedBy>Sameer</cp:lastModifiedBy>
  <cp:revision>318</cp:revision>
  <dcterms:created xsi:type="dcterms:W3CDTF">2020-03-23T07:50:42Z</dcterms:created>
  <dcterms:modified xsi:type="dcterms:W3CDTF">2020-08-25T08:12:39Z</dcterms:modified>
</cp:coreProperties>
</file>