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39"/>
  </p:notesMasterIdLst>
  <p:sldIdLst>
    <p:sldId id="462" r:id="rId2"/>
    <p:sldId id="288" r:id="rId3"/>
    <p:sldId id="260" r:id="rId4"/>
    <p:sldId id="427" r:id="rId5"/>
    <p:sldId id="443" r:id="rId6"/>
    <p:sldId id="428" r:id="rId7"/>
    <p:sldId id="429" r:id="rId8"/>
    <p:sldId id="430" r:id="rId9"/>
    <p:sldId id="431" r:id="rId10"/>
    <p:sldId id="432" r:id="rId11"/>
    <p:sldId id="433" r:id="rId12"/>
    <p:sldId id="434" r:id="rId13"/>
    <p:sldId id="437" r:id="rId14"/>
    <p:sldId id="439" r:id="rId15"/>
    <p:sldId id="438" r:id="rId16"/>
    <p:sldId id="440" r:id="rId17"/>
    <p:sldId id="441" r:id="rId18"/>
    <p:sldId id="442" r:id="rId19"/>
    <p:sldId id="444" r:id="rId20"/>
    <p:sldId id="445" r:id="rId21"/>
    <p:sldId id="446" r:id="rId22"/>
    <p:sldId id="447" r:id="rId23"/>
    <p:sldId id="448" r:id="rId24"/>
    <p:sldId id="449" r:id="rId25"/>
    <p:sldId id="450" r:id="rId26"/>
    <p:sldId id="452" r:id="rId27"/>
    <p:sldId id="453" r:id="rId28"/>
    <p:sldId id="455" r:id="rId29"/>
    <p:sldId id="456" r:id="rId30"/>
    <p:sldId id="457" r:id="rId31"/>
    <p:sldId id="458" r:id="rId32"/>
    <p:sldId id="459" r:id="rId33"/>
    <p:sldId id="407" r:id="rId34"/>
    <p:sldId id="289" r:id="rId35"/>
    <p:sldId id="460" r:id="rId36"/>
    <p:sldId id="461" r:id="rId37"/>
    <p:sldId id="257" r:id="rId3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DecoType Thuluth" panose="02010000000000000000" pitchFamily="2" charset="-78"/>
      <p:regular r:id="rId44"/>
    </p:embeddedFont>
  </p:embeddedFont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3333FF"/>
    <a:srgbClr val="E3C1A5"/>
    <a:srgbClr val="DBB08D"/>
    <a:srgbClr val="DCA24C"/>
    <a:srgbClr val="FFB13F"/>
    <a:srgbClr val="FF990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3" d="100"/>
          <a:sy n="53" d="100"/>
        </p:scale>
        <p:origin x="-1171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763F4F-6E0A-446E-8691-510891945714}" type="datetimeFigureOut">
              <a:rPr lang="ar-JO" smtClean="0"/>
              <a:t>07/01/1442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DB7879-4F4A-48B2-A0A9-294E80673D0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3211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723105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723105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32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33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8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15.png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0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hyperlink" Target="&#1576;&#1583;&#1569;%20&#1575;&#1604;&#1593;&#1605;&#1604;.mp4" TargetMode="External"/><Relationship Id="rId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6985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251703" y="3861049"/>
            <a:ext cx="3136721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5423326" y="4752000"/>
            <a:ext cx="2749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المقصود بـِ 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( المجلّــــد ) ؟؟؟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224644" y="4012322"/>
            <a:ext cx="3080564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مكان على وسط التخزين توضع فيه الملفات المُراد حفظها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75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5911887" y="3975988"/>
            <a:ext cx="252028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الأيقونة الدّالة على المجلد هي  </a:t>
            </a:r>
            <a:r>
              <a:rPr lang="ar-JO" sz="1600" dirty="0" smtClean="0">
                <a:latin typeface="Arial"/>
                <a:ea typeface="GE SS TV Bold" pitchFamily="18" charset="-78"/>
                <a:cs typeface="Arial"/>
              </a:rPr>
              <a:t>◄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139" y="2132856"/>
            <a:ext cx="1665543" cy="158038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047" y="3728643"/>
            <a:ext cx="568840" cy="821861"/>
          </a:xfrm>
          <a:prstGeom prst="rect">
            <a:avLst/>
          </a:prstGeom>
        </p:spPr>
      </p:pic>
      <p:sp>
        <p:nvSpPr>
          <p:cNvPr id="52" name="مستطيل مستدير الزوايا 51"/>
          <p:cNvSpPr/>
          <p:nvPr/>
        </p:nvSpPr>
        <p:spPr>
          <a:xfrm>
            <a:off x="5013835" y="4770296"/>
            <a:ext cx="3662621" cy="125099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53" name="رابط مستقيم 52"/>
          <p:cNvCxnSpPr/>
          <p:nvPr/>
        </p:nvCxnSpPr>
        <p:spPr>
          <a:xfrm flipH="1">
            <a:off x="5185227" y="6048000"/>
            <a:ext cx="32469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مربع نص 53"/>
          <p:cNvSpPr txBox="1"/>
          <p:nvPr/>
        </p:nvSpPr>
        <p:spPr>
          <a:xfrm>
            <a:off x="5000304" y="4873033"/>
            <a:ext cx="367615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ومن الممكن أن تكون الأيقونة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بألوان أخرى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...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589" y="5301208"/>
            <a:ext cx="514027" cy="649739"/>
          </a:xfrm>
          <a:prstGeom prst="rect">
            <a:avLst/>
          </a:prstGeom>
        </p:spPr>
      </p:pic>
      <p:pic>
        <p:nvPicPr>
          <p:cNvPr id="6" name="صورة 5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836" y="5302947"/>
            <a:ext cx="456928" cy="65328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359" y="5301208"/>
            <a:ext cx="432000" cy="651478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125" y="5301207"/>
            <a:ext cx="504000" cy="655029"/>
          </a:xfrm>
          <a:prstGeom prst="rect">
            <a:avLst/>
          </a:prstGeom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091" y="5294589"/>
            <a:ext cx="496317" cy="66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64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صورة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903" y="3255898"/>
            <a:ext cx="1551282" cy="568803"/>
          </a:xfrm>
          <a:prstGeom prst="rect">
            <a:avLst/>
          </a:prstGeom>
        </p:spPr>
      </p:pic>
      <p:cxnSp>
        <p:nvCxnSpPr>
          <p:cNvPr id="8" name="رابط مستقيم 7"/>
          <p:cNvCxnSpPr/>
          <p:nvPr/>
        </p:nvCxnSpPr>
        <p:spPr>
          <a:xfrm flipH="1">
            <a:off x="6012160" y="3255898"/>
            <a:ext cx="1224136" cy="0"/>
          </a:xfrm>
          <a:prstGeom prst="line">
            <a:avLst/>
          </a:prstGeom>
          <a:ln w="28575">
            <a:solidFill>
              <a:srgbClr val="008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6012160" y="3789040"/>
            <a:ext cx="1224136" cy="0"/>
          </a:xfrm>
          <a:prstGeom prst="line">
            <a:avLst/>
          </a:prstGeom>
          <a:ln w="28575">
            <a:solidFill>
              <a:srgbClr val="008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مربع نص 46"/>
          <p:cNvSpPr txBox="1"/>
          <p:nvPr/>
        </p:nvSpPr>
        <p:spPr>
          <a:xfrm>
            <a:off x="4806822" y="4284385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انظر إلى الشريحة التالية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وحاول التفريق بين </a:t>
            </a:r>
            <a:r>
              <a:rPr lang="ar-JO" sz="1600" u="sng" dirty="0" smtClean="0">
                <a:solidFill>
                  <a:schemeClr val="accent6">
                    <a:lumMod val="50000"/>
                  </a:schemeClr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المجلد الرئيسي</a:t>
            </a:r>
            <a:r>
              <a:rPr lang="ar-JO" sz="1600" dirty="0" smtClean="0">
                <a:solidFill>
                  <a:schemeClr val="accent6">
                    <a:lumMod val="50000"/>
                  </a:schemeClr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 </a:t>
            </a:r>
            <a:r>
              <a:rPr lang="ar-JO" sz="1600" u="sng" dirty="0" smtClean="0">
                <a:solidFill>
                  <a:srgbClr val="00B05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المجلد الفرعي</a:t>
            </a:r>
            <a:r>
              <a:rPr lang="ar-JO" sz="1600" dirty="0" smtClean="0">
                <a:solidFill>
                  <a:srgbClr val="00B05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!!!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236" y="2535808"/>
            <a:ext cx="1379220" cy="1440180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18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4707755" y="5754152"/>
            <a:ext cx="906182" cy="497015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50" name="صورة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867" y="2319354"/>
            <a:ext cx="2827541" cy="2676128"/>
          </a:xfrm>
          <a:prstGeom prst="rect">
            <a:avLst/>
          </a:prstGeom>
        </p:spPr>
      </p:pic>
      <p:pic>
        <p:nvPicPr>
          <p:cNvPr id="51" name="صورة 5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5027145"/>
            <a:ext cx="576064" cy="727008"/>
          </a:xfrm>
          <a:prstGeom prst="rect">
            <a:avLst/>
          </a:prstGeom>
        </p:spPr>
      </p:pic>
      <p:pic>
        <p:nvPicPr>
          <p:cNvPr id="52" name="صورة 51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528" y="2802352"/>
            <a:ext cx="360000" cy="468000"/>
          </a:xfrm>
          <a:prstGeom prst="rect">
            <a:avLst/>
          </a:prstGeom>
        </p:spPr>
      </p:pic>
      <p:pic>
        <p:nvPicPr>
          <p:cNvPr id="53" name="صورة 52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7213" y="1844824"/>
            <a:ext cx="360000" cy="468000"/>
          </a:xfrm>
          <a:prstGeom prst="rect">
            <a:avLst/>
          </a:prstGeom>
        </p:spPr>
      </p:pic>
      <p:pic>
        <p:nvPicPr>
          <p:cNvPr id="54" name="صورة 53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40" y="2151218"/>
            <a:ext cx="360000" cy="468000"/>
          </a:xfrm>
          <a:prstGeom prst="rect">
            <a:avLst/>
          </a:prstGeom>
        </p:spPr>
      </p:pic>
      <p:pic>
        <p:nvPicPr>
          <p:cNvPr id="55" name="صورة 54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2907250"/>
            <a:ext cx="360000" cy="468000"/>
          </a:xfrm>
          <a:prstGeom prst="rect">
            <a:avLst/>
          </a:prstGeom>
        </p:spPr>
      </p:pic>
      <p:sp>
        <p:nvSpPr>
          <p:cNvPr id="56" name="مربع نص 3078"/>
          <p:cNvSpPr txBox="1"/>
          <p:nvPr/>
        </p:nvSpPr>
        <p:spPr>
          <a:xfrm>
            <a:off x="5108423" y="3186247"/>
            <a:ext cx="664210" cy="2355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spcAft>
                <a:spcPts val="0"/>
              </a:spcAft>
            </a:pPr>
            <a:r>
              <a:rPr lang="ar-JO" sz="1200" dirty="0">
                <a:effectLst/>
                <a:ea typeface="Calibri"/>
                <a:cs typeface="Times New Roman"/>
              </a:rPr>
              <a:t>الإدارة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57" name="مربع نص 3078"/>
          <p:cNvSpPr txBox="1"/>
          <p:nvPr/>
        </p:nvSpPr>
        <p:spPr>
          <a:xfrm>
            <a:off x="6435108" y="2267425"/>
            <a:ext cx="664210" cy="2355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spcAft>
                <a:spcPts val="0"/>
              </a:spcAft>
            </a:pPr>
            <a:r>
              <a:rPr lang="ar-JO" sz="1200" dirty="0" smtClean="0">
                <a:effectLst/>
                <a:ea typeface="Calibri"/>
                <a:cs typeface="Times New Roman"/>
              </a:rPr>
              <a:t>المعلمون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58" name="مربع نص 3078"/>
          <p:cNvSpPr txBox="1"/>
          <p:nvPr/>
        </p:nvSpPr>
        <p:spPr>
          <a:xfrm>
            <a:off x="8020335" y="2566767"/>
            <a:ext cx="664210" cy="2355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spcAft>
                <a:spcPts val="0"/>
              </a:spcAft>
            </a:pPr>
            <a:r>
              <a:rPr lang="ar-JO" sz="1200" dirty="0" smtClean="0">
                <a:effectLst/>
                <a:ea typeface="Calibri"/>
                <a:cs typeface="Times New Roman"/>
              </a:rPr>
              <a:t>الطلاب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59" name="مربع نص 3078"/>
          <p:cNvSpPr txBox="1"/>
          <p:nvPr/>
        </p:nvSpPr>
        <p:spPr>
          <a:xfrm>
            <a:off x="7804271" y="3304039"/>
            <a:ext cx="664210" cy="2355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spcAft>
                <a:spcPts val="0"/>
              </a:spcAft>
            </a:pPr>
            <a:r>
              <a:rPr lang="ar-JO" sz="1200" dirty="0" smtClean="0">
                <a:effectLst/>
                <a:ea typeface="Calibri"/>
                <a:cs typeface="Times New Roman"/>
              </a:rPr>
              <a:t>الحرّاس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60" name="مربع نص 3099"/>
          <p:cNvSpPr txBox="1"/>
          <p:nvPr/>
        </p:nvSpPr>
        <p:spPr>
          <a:xfrm>
            <a:off x="6327770" y="5676440"/>
            <a:ext cx="1238885" cy="471170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spcAft>
                <a:spcPts val="0"/>
              </a:spcAft>
            </a:pPr>
            <a:r>
              <a:rPr lang="ar-JO" sz="1600">
                <a:effectLst/>
                <a:ea typeface="Calibri"/>
                <a:cs typeface="Times New Roman"/>
              </a:rPr>
              <a:t>مدرسة اليرموك</a:t>
            </a:r>
            <a:endParaRPr lang="en-US" sz="1100">
              <a:effectLst/>
              <a:ea typeface="Calibri"/>
              <a:cs typeface="Arial"/>
            </a:endParaRPr>
          </a:p>
        </p:txBody>
      </p:sp>
      <p:sp>
        <p:nvSpPr>
          <p:cNvPr id="3" name="مخطط انسيابي: رابط 2"/>
          <p:cNvSpPr/>
          <p:nvPr/>
        </p:nvSpPr>
        <p:spPr>
          <a:xfrm>
            <a:off x="5321387" y="5858575"/>
            <a:ext cx="108000" cy="108000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1" name="مربع نص 3078"/>
          <p:cNvSpPr txBox="1"/>
          <p:nvPr/>
        </p:nvSpPr>
        <p:spPr>
          <a:xfrm>
            <a:off x="4627870" y="5785703"/>
            <a:ext cx="664210" cy="2355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1">
              <a:spcAft>
                <a:spcPts val="0"/>
              </a:spcAft>
            </a:pPr>
            <a:r>
              <a:rPr lang="ar-JO" sz="1200" b="1" dirty="0" smtClean="0">
                <a:effectLst/>
                <a:ea typeface="Calibri"/>
                <a:cs typeface="Times New Roman"/>
              </a:rPr>
              <a:t>رئيسي</a:t>
            </a:r>
            <a:endParaRPr lang="en-US" sz="1100" b="1" dirty="0">
              <a:effectLst/>
              <a:ea typeface="Calibri"/>
              <a:cs typeface="Arial"/>
            </a:endParaRPr>
          </a:p>
        </p:txBody>
      </p:sp>
      <p:sp>
        <p:nvSpPr>
          <p:cNvPr id="62" name="مربع نص 3078"/>
          <p:cNvSpPr txBox="1"/>
          <p:nvPr/>
        </p:nvSpPr>
        <p:spPr>
          <a:xfrm>
            <a:off x="4627870" y="5949280"/>
            <a:ext cx="664210" cy="23558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1" fromWordArt="0" anchor="t" anchorCtr="0" forceAA="0" compatLnSpc="1">
            <a:prstTxWarp prst="textNoShape">
              <a:avLst/>
            </a:prstTxWarp>
            <a:noAutofit/>
          </a:bodyPr>
          <a:lstStyle/>
          <a:p>
            <a:pPr rtl="1">
              <a:spcAft>
                <a:spcPts val="0"/>
              </a:spcAft>
            </a:pPr>
            <a:r>
              <a:rPr lang="ar-JO" sz="1200" b="1" dirty="0" smtClean="0">
                <a:effectLst/>
                <a:ea typeface="Calibri"/>
                <a:cs typeface="Times New Roman"/>
              </a:rPr>
              <a:t>فــرعي</a:t>
            </a:r>
            <a:endParaRPr lang="en-US" sz="1100" b="1" dirty="0">
              <a:effectLst/>
              <a:ea typeface="Calibri"/>
              <a:cs typeface="Arial"/>
            </a:endParaRPr>
          </a:p>
        </p:txBody>
      </p:sp>
      <p:sp>
        <p:nvSpPr>
          <p:cNvPr id="63" name="مخطط انسيابي: رابط 62"/>
          <p:cNvSpPr/>
          <p:nvPr/>
        </p:nvSpPr>
        <p:spPr>
          <a:xfrm>
            <a:off x="5328096" y="6030536"/>
            <a:ext cx="108000" cy="108000"/>
          </a:xfrm>
          <a:prstGeom prst="flowChart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4" name="مخطط انسيابي: رابط 63"/>
          <p:cNvSpPr/>
          <p:nvPr/>
        </p:nvSpPr>
        <p:spPr>
          <a:xfrm>
            <a:off x="7236296" y="5049192"/>
            <a:ext cx="144000" cy="144000"/>
          </a:xfrm>
          <a:prstGeom prst="flowChartConnector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5" name="مخطط انسيابي: رابط 64"/>
          <p:cNvSpPr/>
          <p:nvPr/>
        </p:nvSpPr>
        <p:spPr>
          <a:xfrm>
            <a:off x="8316376" y="2892352"/>
            <a:ext cx="144000" cy="144000"/>
          </a:xfrm>
          <a:prstGeom prst="flowChart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6" name="مخطط انسيابي: رابط 65"/>
          <p:cNvSpPr/>
          <p:nvPr/>
        </p:nvSpPr>
        <p:spPr>
          <a:xfrm>
            <a:off x="5580128" y="2748352"/>
            <a:ext cx="144000" cy="144000"/>
          </a:xfrm>
          <a:prstGeom prst="flowChart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7" name="مخطط انسيابي: رابط 66"/>
          <p:cNvSpPr/>
          <p:nvPr/>
        </p:nvSpPr>
        <p:spPr>
          <a:xfrm>
            <a:off x="6948280" y="1844840"/>
            <a:ext cx="144000" cy="144000"/>
          </a:xfrm>
          <a:prstGeom prst="flowChart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8" name="مخطط انسيابي: رابط 67"/>
          <p:cNvSpPr/>
          <p:nvPr/>
        </p:nvSpPr>
        <p:spPr>
          <a:xfrm>
            <a:off x="8519766" y="2130264"/>
            <a:ext cx="144000" cy="144000"/>
          </a:xfrm>
          <a:prstGeom prst="flowChartConnector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46629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مربع نص 46"/>
          <p:cNvSpPr txBox="1"/>
          <p:nvPr/>
        </p:nvSpPr>
        <p:spPr>
          <a:xfrm>
            <a:off x="4572001" y="3492297"/>
            <a:ext cx="457199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>
                <a:cs typeface="+mj-cs"/>
              </a:rPr>
              <a:t>اعتمد على </a:t>
            </a:r>
            <a:r>
              <a:rPr lang="ar-JO" sz="1600" b="1" dirty="0" smtClean="0">
                <a:cs typeface="+mj-cs"/>
              </a:rPr>
              <a:t>الشكل (2-16)</a:t>
            </a:r>
            <a:r>
              <a:rPr lang="ar-JO" sz="1600" dirty="0" smtClean="0">
                <a:cs typeface="+mj-cs"/>
              </a:rPr>
              <a:t> المجاور</a:t>
            </a:r>
            <a:br>
              <a:rPr lang="ar-JO" sz="1600" dirty="0" smtClean="0">
                <a:cs typeface="+mj-cs"/>
              </a:rPr>
            </a:br>
            <a:r>
              <a:rPr lang="ar-JO" sz="1600" dirty="0" smtClean="0">
                <a:cs typeface="+mj-cs"/>
              </a:rPr>
              <a:t>وحاول الإجابة عن الأسئلة التالية ...</a:t>
            </a:r>
            <a:endParaRPr lang="en-US" sz="1600" b="1" dirty="0">
              <a:cs typeface="+mj-cs"/>
            </a:endParaRPr>
          </a:p>
        </p:txBody>
      </p:sp>
      <p:pic>
        <p:nvPicPr>
          <p:cNvPr id="49" name="صورة 4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301788"/>
            <a:ext cx="1061494" cy="495364"/>
          </a:xfrm>
          <a:prstGeom prst="rect">
            <a:avLst/>
          </a:prstGeom>
        </p:spPr>
      </p:pic>
      <p:sp>
        <p:nvSpPr>
          <p:cNvPr id="50" name="مربع نص 49"/>
          <p:cNvSpPr txBox="1"/>
          <p:nvPr/>
        </p:nvSpPr>
        <p:spPr>
          <a:xfrm>
            <a:off x="6228184" y="4797152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794" y="2143132"/>
            <a:ext cx="1423447" cy="1213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50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005064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اسم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المجلـــد الرئيسي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في الشكل ؟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مربع نص 48"/>
          <p:cNvSpPr txBox="1"/>
          <p:nvPr/>
        </p:nvSpPr>
        <p:spPr>
          <a:xfrm>
            <a:off x="5771740" y="4012322"/>
            <a:ext cx="2112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أعمالي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0" name="صورة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851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005064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عدد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المجلدات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وما عدد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الملفات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مربع نص 48"/>
          <p:cNvSpPr txBox="1"/>
          <p:nvPr/>
        </p:nvSpPr>
        <p:spPr>
          <a:xfrm>
            <a:off x="5771740" y="4012322"/>
            <a:ext cx="2112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المجلدات (9)  /  الملفات (14)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0" name="صورة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470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005064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عدد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المجلدات الفرعية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لمجلـد ( </a:t>
            </a:r>
            <a:r>
              <a:rPr lang="ar-JO" sz="1600" b="1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مشاريع</a:t>
            </a:r>
            <a:r>
              <a:rPr lang="ar-JO" sz="1600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) 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مربع نص 48"/>
          <p:cNvSpPr txBox="1"/>
          <p:nvPr/>
        </p:nvSpPr>
        <p:spPr>
          <a:xfrm>
            <a:off x="5771740" y="4012322"/>
            <a:ext cx="2112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عددها (2)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0" name="صورة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48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005064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>
                <a:cs typeface="+mj-cs"/>
              </a:rPr>
              <a:t>اذكر أسماء الملفات المخزنة داخل المجلد ( </a:t>
            </a:r>
            <a:r>
              <a:rPr lang="ar-JO" sz="1600" b="1" dirty="0">
                <a:solidFill>
                  <a:srgbClr val="00B050"/>
                </a:solidFill>
                <a:cs typeface="+mj-cs"/>
              </a:rPr>
              <a:t>علمية</a:t>
            </a:r>
            <a:r>
              <a:rPr lang="ar-JO" sz="1600" dirty="0">
                <a:solidFill>
                  <a:srgbClr val="00B050"/>
                </a:solidFill>
                <a:cs typeface="+mj-cs"/>
              </a:rPr>
              <a:t> </a:t>
            </a:r>
            <a:r>
              <a:rPr lang="ar-JO" sz="1600" dirty="0">
                <a:cs typeface="+mj-cs"/>
              </a:rPr>
              <a:t>)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مربع نص 48"/>
          <p:cNvSpPr txBox="1"/>
          <p:nvPr/>
        </p:nvSpPr>
        <p:spPr>
          <a:xfrm>
            <a:off x="5771740" y="4012322"/>
            <a:ext cx="2112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الكثافة ، الغازات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211" y="4941168"/>
            <a:ext cx="1205338" cy="102115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50" name="صورة 4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50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72760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007" y="2560011"/>
            <a:ext cx="2689589" cy="152551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116" y="3968226"/>
            <a:ext cx="3445324" cy="900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85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323" y="2977522"/>
            <a:ext cx="5886157" cy="1370735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543486"/>
            <a:ext cx="2447619" cy="268571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0544" y="3844755"/>
            <a:ext cx="2160240" cy="59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667099" y="3564304"/>
            <a:ext cx="4297389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2000" dirty="0">
                <a:latin typeface="GE SS TV Bold" pitchFamily="18" charset="-78"/>
                <a:ea typeface="GE SS TV Bold" pitchFamily="18" charset="-78"/>
              </a:rPr>
              <a:t>»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برنامج يُستخدم في تنظيم الملفات والمجلدات داخل الحاسوب</a:t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2000" dirty="0" smtClean="0">
                <a:latin typeface="GE SS TV Bold" pitchFamily="18" charset="-78"/>
                <a:ea typeface="GE SS TV Bold" pitchFamily="18" charset="-78"/>
              </a:rPr>
              <a:t>»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</a:rPr>
              <a:t>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ويُمكن من خلاله :</a:t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   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- عرض محتويات أقراص التخزين والمجلدات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نقل الملفات ونسخها والبحث عنها وتهيئة الأقراص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6155589" y="2924944"/>
            <a:ext cx="108070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72760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6012" y="2519878"/>
            <a:ext cx="1350889" cy="44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64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72760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4140369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انظر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خطوات تشغيل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برنامج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 مستكشف (</a:t>
            </a:r>
            <a:r>
              <a:rPr lang="en-US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Windows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)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الجهاز الرئيسي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589" y="1916832"/>
            <a:ext cx="2514803" cy="2374681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048290"/>
            <a:ext cx="1061494" cy="495364"/>
          </a:xfrm>
          <a:prstGeom prst="rect">
            <a:avLst/>
          </a:prstGeom>
        </p:spPr>
      </p:pic>
      <p:sp>
        <p:nvSpPr>
          <p:cNvPr id="50" name="مربع نص 49"/>
          <p:cNvSpPr txBox="1"/>
          <p:nvPr/>
        </p:nvSpPr>
        <p:spPr>
          <a:xfrm>
            <a:off x="6228184" y="5543654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2557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خطوات تشغيل مستكشف ويندوز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301105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صورة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72760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11" y="2063708"/>
            <a:ext cx="4227707" cy="1005252"/>
          </a:xfrm>
          <a:prstGeom prst="rect">
            <a:avLst/>
          </a:prstGeom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8" name="رابط مستقيم 47"/>
          <p:cNvCxnSpPr/>
          <p:nvPr/>
        </p:nvCxnSpPr>
        <p:spPr>
          <a:xfrm flipV="1">
            <a:off x="6813775" y="3645024"/>
            <a:ext cx="0" cy="720080"/>
          </a:xfrm>
          <a:prstGeom prst="line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1" name="دمعة 50"/>
          <p:cNvSpPr/>
          <p:nvPr/>
        </p:nvSpPr>
        <p:spPr>
          <a:xfrm>
            <a:off x="6974158" y="3645024"/>
            <a:ext cx="956325" cy="792088"/>
          </a:xfrm>
          <a:prstGeom prst="teardrop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2" name="دمعة 51"/>
          <p:cNvSpPr/>
          <p:nvPr/>
        </p:nvSpPr>
        <p:spPr>
          <a:xfrm flipH="1">
            <a:off x="5741952" y="3645024"/>
            <a:ext cx="918280" cy="792088"/>
          </a:xfrm>
          <a:prstGeom prst="teardrop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3" name="مربع نص 52"/>
          <p:cNvSpPr txBox="1"/>
          <p:nvPr/>
        </p:nvSpPr>
        <p:spPr>
          <a:xfrm>
            <a:off x="7039328" y="3748680"/>
            <a:ext cx="84504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شجرة المجلدات</a:t>
            </a:r>
            <a:endParaRPr lang="ar-JO" sz="16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4" name="مربع نص 53"/>
          <p:cNvSpPr txBox="1"/>
          <p:nvPr/>
        </p:nvSpPr>
        <p:spPr>
          <a:xfrm>
            <a:off x="5778571" y="3789039"/>
            <a:ext cx="845041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نافذة المحتويات</a:t>
            </a:r>
            <a:endParaRPr lang="ar-JO" sz="15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19" name="مجموعة 18"/>
          <p:cNvGrpSpPr/>
          <p:nvPr/>
        </p:nvGrpSpPr>
        <p:grpSpPr>
          <a:xfrm>
            <a:off x="4517173" y="5016078"/>
            <a:ext cx="4447315" cy="1077218"/>
            <a:chOff x="4544299" y="5013176"/>
            <a:chExt cx="4447315" cy="1077218"/>
          </a:xfrm>
        </p:grpSpPr>
        <p:sp>
          <p:nvSpPr>
            <p:cNvPr id="50" name="مربع نص 49"/>
            <p:cNvSpPr txBox="1"/>
            <p:nvPr/>
          </p:nvSpPr>
          <p:spPr>
            <a:xfrm>
              <a:off x="4544299" y="5013176"/>
              <a:ext cx="4447315" cy="1077218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r>
                <a:rPr lang="ar-JO" sz="1600" dirty="0" smtClean="0">
                  <a:latin typeface="Arial"/>
                  <a:ea typeface="GE SS TV Bold" pitchFamily="18" charset="-78"/>
                  <a:cs typeface="Arial"/>
                </a:rPr>
                <a:t>☼ </a:t>
              </a:r>
              <a:r>
                <a:rPr lang="ar-JO" sz="1600" b="1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هي الجزء الأيمن من النافذة</a:t>
              </a:r>
              <a:r>
                <a:rPr lang="ar-JO" sz="1600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/>
              </a:r>
              <a:br>
                <a:rPr lang="ar-JO" sz="1600" dirty="0" smtClean="0">
                  <a:latin typeface="GE SS TV Bold" pitchFamily="18" charset="-78"/>
                  <a:ea typeface="GE SS TV Bold" pitchFamily="18" charset="-78"/>
                  <a:cs typeface="+mj-cs"/>
                </a:rPr>
              </a:br>
              <a:r>
                <a:rPr lang="ar-JO" sz="1600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     - تظهر فيها المجلدات الموجودة في الحاسوب بما فيها الأقراص</a:t>
              </a:r>
              <a:br>
                <a:rPr lang="ar-JO" sz="1600" dirty="0" smtClean="0">
                  <a:latin typeface="GE SS TV Bold" pitchFamily="18" charset="-78"/>
                  <a:ea typeface="GE SS TV Bold" pitchFamily="18" charset="-78"/>
                  <a:cs typeface="+mj-cs"/>
                </a:rPr>
              </a:br>
              <a:r>
                <a:rPr lang="ar-JO" sz="1600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     - إشارة (    ) جانب المجلد تعني أنه يحتوي مجلدات فرعية</a:t>
              </a:r>
              <a:br>
                <a:rPr lang="ar-JO" sz="1600" dirty="0" smtClean="0">
                  <a:latin typeface="GE SS TV Bold" pitchFamily="18" charset="-78"/>
                  <a:ea typeface="GE SS TV Bold" pitchFamily="18" charset="-78"/>
                  <a:cs typeface="+mj-cs"/>
                </a:rPr>
              </a:br>
              <a:r>
                <a:rPr lang="ar-JO" sz="1600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    </a:t>
              </a:r>
              <a:r>
                <a:rPr lang="ar-JO" sz="1600" dirty="0" smtClean="0">
                  <a:latin typeface="GE SS TV Bold" pitchFamily="18" charset="-78"/>
                  <a:ea typeface="GE SS TV Bold" pitchFamily="18" charset="-78"/>
                </a:rPr>
                <a:t> </a:t>
              </a:r>
              <a:r>
                <a:rPr lang="ar-JO" sz="1600" dirty="0">
                  <a:latin typeface="GE SS TV Bold" pitchFamily="18" charset="-78"/>
                  <a:ea typeface="GE SS TV Bold" pitchFamily="18" charset="-78"/>
                </a:rPr>
                <a:t>- إشارة (   </a:t>
              </a:r>
              <a:r>
                <a:rPr lang="ar-JO" sz="1600" dirty="0" smtClean="0">
                  <a:latin typeface="GE SS TV Bold" pitchFamily="18" charset="-78"/>
                  <a:ea typeface="GE SS TV Bold" pitchFamily="18" charset="-78"/>
                </a:rPr>
                <a:t>) لإعادة إخفاء المجلدات الفرعية</a:t>
              </a:r>
              <a:endParaRPr lang="ar-JO" sz="1600" b="1" dirty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</a:endParaRPr>
            </a:p>
          </p:txBody>
        </p:sp>
        <p:sp>
          <p:nvSpPr>
            <p:cNvPr id="16" name="مخطط انسيابي: استخراج 15"/>
            <p:cNvSpPr/>
            <p:nvPr/>
          </p:nvSpPr>
          <p:spPr>
            <a:xfrm rot="16200000">
              <a:off x="7848000" y="5589241"/>
              <a:ext cx="144000" cy="144000"/>
            </a:xfrm>
            <a:prstGeom prst="flowChartExtra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58" name="مخطط انسيابي: استخراج 57"/>
            <p:cNvSpPr/>
            <p:nvPr/>
          </p:nvSpPr>
          <p:spPr>
            <a:xfrm rot="16200000">
              <a:off x="7848000" y="5868000"/>
              <a:ext cx="144000" cy="144000"/>
            </a:xfrm>
            <a:prstGeom prst="flowChartExtract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47" name="شكل حر 46"/>
          <p:cNvSpPr/>
          <p:nvPr/>
        </p:nvSpPr>
        <p:spPr>
          <a:xfrm>
            <a:off x="7359459" y="4603477"/>
            <a:ext cx="1171628" cy="385763"/>
          </a:xfrm>
          <a:custGeom>
            <a:avLst/>
            <a:gdLst>
              <a:gd name="connsiteX0" fmla="*/ 71490 w 1171628"/>
              <a:gd name="connsiteY0" fmla="*/ 0 h 385763"/>
              <a:gd name="connsiteX1" fmla="*/ 71490 w 1171628"/>
              <a:gd name="connsiteY1" fmla="*/ 185738 h 385763"/>
              <a:gd name="connsiteX2" fmla="*/ 814440 w 1171628"/>
              <a:gd name="connsiteY2" fmla="*/ 214313 h 385763"/>
              <a:gd name="connsiteX3" fmla="*/ 1171628 w 1171628"/>
              <a:gd name="connsiteY3" fmla="*/ 385763 h 385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1628" h="385763">
                <a:moveTo>
                  <a:pt x="71490" y="0"/>
                </a:moveTo>
                <a:cubicBezTo>
                  <a:pt x="9577" y="75009"/>
                  <a:pt x="-52335" y="150019"/>
                  <a:pt x="71490" y="185738"/>
                </a:cubicBezTo>
                <a:cubicBezTo>
                  <a:pt x="195315" y="221457"/>
                  <a:pt x="631084" y="180976"/>
                  <a:pt x="814440" y="214313"/>
                </a:cubicBezTo>
                <a:cubicBezTo>
                  <a:pt x="997796" y="247651"/>
                  <a:pt x="1084712" y="316707"/>
                  <a:pt x="1171628" y="385763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0" name="مربع نص 59"/>
          <p:cNvSpPr txBox="1"/>
          <p:nvPr/>
        </p:nvSpPr>
        <p:spPr>
          <a:xfrm>
            <a:off x="4517173" y="5030291"/>
            <a:ext cx="444731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 smtClean="0">
                <a:latin typeface="Arial"/>
                <a:ea typeface="GE SS TV Bold" pitchFamily="18" charset="-78"/>
                <a:cs typeface="Arial"/>
              </a:rPr>
              <a:t>☼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هي الجزء الأيسر من النافذة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  - تظهر فيها محتويات المجلد المفتوح حالياً !!!</a:t>
            </a:r>
            <a:endParaRPr lang="ar-JO" sz="16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7" name="شكل حر 66"/>
          <p:cNvSpPr/>
          <p:nvPr/>
        </p:nvSpPr>
        <p:spPr>
          <a:xfrm>
            <a:off x="6125746" y="4572000"/>
            <a:ext cx="2489617" cy="442913"/>
          </a:xfrm>
          <a:custGeom>
            <a:avLst/>
            <a:gdLst>
              <a:gd name="connsiteX0" fmla="*/ 103604 w 2489617"/>
              <a:gd name="connsiteY0" fmla="*/ 0 h 442913"/>
              <a:gd name="connsiteX1" fmla="*/ 217904 w 2489617"/>
              <a:gd name="connsiteY1" fmla="*/ 214313 h 442913"/>
              <a:gd name="connsiteX2" fmla="*/ 2046704 w 2489617"/>
              <a:gd name="connsiteY2" fmla="*/ 228600 h 442913"/>
              <a:gd name="connsiteX3" fmla="*/ 2489617 w 2489617"/>
              <a:gd name="connsiteY3" fmla="*/ 442913 h 442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89617" h="442913">
                <a:moveTo>
                  <a:pt x="103604" y="0"/>
                </a:moveTo>
                <a:cubicBezTo>
                  <a:pt x="-1171" y="88106"/>
                  <a:pt x="-105946" y="176213"/>
                  <a:pt x="217904" y="214313"/>
                </a:cubicBezTo>
                <a:cubicBezTo>
                  <a:pt x="541754" y="252413"/>
                  <a:pt x="1668085" y="190500"/>
                  <a:pt x="2046704" y="228600"/>
                </a:cubicBezTo>
                <a:cubicBezTo>
                  <a:pt x="2425323" y="266700"/>
                  <a:pt x="2457470" y="354806"/>
                  <a:pt x="2489617" y="442913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68" name="صورة 6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761257" y="5730407"/>
            <a:ext cx="442283" cy="67798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6504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2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60" grpId="0"/>
      <p:bldP spid="6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صورة لمستكشف ويندوز وتعيين اجزاء الشاشة عليها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57688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3" y="1700808"/>
            <a:ext cx="355919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716016" y="3996353"/>
            <a:ext cx="4176464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حاول تنفيذ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النشاط (2-13)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برنامج مستكشف (</a:t>
            </a:r>
            <a:r>
              <a:rPr lang="en-US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Windows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)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على جهازك البيتي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014" y="1916832"/>
            <a:ext cx="2415378" cy="172919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25265">
            <a:off x="4817318" y="2369254"/>
            <a:ext cx="1874520" cy="417210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3158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مجموعة 6"/>
          <p:cNvGrpSpPr/>
          <p:nvPr/>
        </p:nvGrpSpPr>
        <p:grpSpPr>
          <a:xfrm>
            <a:off x="4975896" y="5747111"/>
            <a:ext cx="3701823" cy="534889"/>
            <a:chOff x="4975896" y="5747111"/>
            <a:chExt cx="3701823" cy="534889"/>
          </a:xfrm>
        </p:grpSpPr>
        <p:sp>
          <p:nvSpPr>
            <p:cNvPr id="47" name="مستطيل مستدير الزوايا 46"/>
            <p:cNvSpPr/>
            <p:nvPr/>
          </p:nvSpPr>
          <p:spPr>
            <a:xfrm>
              <a:off x="4975896" y="5747111"/>
              <a:ext cx="3701823" cy="504057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6" name="رابط مستقيم 55"/>
            <p:cNvCxnSpPr/>
            <p:nvPr/>
          </p:nvCxnSpPr>
          <p:spPr>
            <a:xfrm flipH="1">
              <a:off x="5069813" y="6282000"/>
              <a:ext cx="353463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73" y="1700808"/>
            <a:ext cx="355919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19" name="مجموعة 18"/>
          <p:cNvGrpSpPr/>
          <p:nvPr/>
        </p:nvGrpSpPr>
        <p:grpSpPr>
          <a:xfrm>
            <a:off x="5004000" y="2037823"/>
            <a:ext cx="1055724" cy="900000"/>
            <a:chOff x="5004000" y="2037823"/>
            <a:chExt cx="1055724" cy="900000"/>
          </a:xfrm>
        </p:grpSpPr>
        <p:sp>
          <p:nvSpPr>
            <p:cNvPr id="13" name="شكل بيضاوي 12"/>
            <p:cNvSpPr/>
            <p:nvPr/>
          </p:nvSpPr>
          <p:spPr>
            <a:xfrm>
              <a:off x="5069813" y="2037823"/>
              <a:ext cx="900000" cy="900000"/>
            </a:xfrm>
            <a:prstGeom prst="ellipse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46" name="مربع نص 45"/>
            <p:cNvSpPr txBox="1"/>
            <p:nvPr/>
          </p:nvSpPr>
          <p:spPr>
            <a:xfrm>
              <a:off x="5004000" y="2304000"/>
              <a:ext cx="1055724" cy="461665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sz="1200" b="1" dirty="0" smtClean="0">
                  <a:solidFill>
                    <a:schemeClr val="bg1"/>
                  </a:solidFill>
                  <a:latin typeface="GE SS TV Bold" pitchFamily="18" charset="-78"/>
                  <a:ea typeface="GE SS TV Bold" pitchFamily="18" charset="-78"/>
                  <a:cs typeface="+mj-cs"/>
                </a:rPr>
                <a:t>تحديد الملفات والمجلدات</a:t>
              </a:r>
              <a:endParaRPr lang="ar-JO" sz="1200" b="1" dirty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endParaRPr>
            </a:p>
          </p:txBody>
        </p:sp>
      </p:grpSp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9544" y="1906686"/>
            <a:ext cx="1340768" cy="1162274"/>
          </a:xfrm>
          <a:prstGeom prst="rect">
            <a:avLst/>
          </a:prstGeom>
        </p:spPr>
      </p:pic>
      <p:sp>
        <p:nvSpPr>
          <p:cNvPr id="48" name="مربع نص 47"/>
          <p:cNvSpPr txBox="1"/>
          <p:nvPr/>
        </p:nvSpPr>
        <p:spPr>
          <a:xfrm>
            <a:off x="4707755" y="5829862"/>
            <a:ext cx="4297389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Arial"/>
                <a:ea typeface="GE SS TV Bold" pitchFamily="18" charset="-78"/>
                <a:cs typeface="Arial"/>
              </a:rPr>
              <a:t>انقر عليه نقرة واحدة بالفأرة</a:t>
            </a:r>
            <a:endParaRPr lang="ar-JO" sz="15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4975897" y="3573016"/>
            <a:ext cx="3700559" cy="1260000"/>
            <a:chOff x="4716016" y="4054408"/>
            <a:chExt cx="3700559" cy="1260000"/>
          </a:xfrm>
          <a:effectLst/>
        </p:grpSpPr>
        <p:pic>
          <p:nvPicPr>
            <p:cNvPr id="2" name="صورة 1"/>
            <p:cNvPicPr>
              <a:picLocks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4575" y="4054408"/>
              <a:ext cx="1152000" cy="12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4" name="صورة 3"/>
            <p:cNvPicPr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6366" y="4054408"/>
              <a:ext cx="1152000" cy="12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صورة 5"/>
            <p:cNvPicPr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16016" y="4054408"/>
              <a:ext cx="1152000" cy="12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pic>
        <p:nvPicPr>
          <p:cNvPr id="59" name="صورة 58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000" y="4850665"/>
            <a:ext cx="1008000" cy="252000"/>
          </a:xfrm>
          <a:prstGeom prst="rect">
            <a:avLst/>
          </a:prstGeom>
        </p:spPr>
      </p:pic>
      <p:pic>
        <p:nvPicPr>
          <p:cNvPr id="60" name="صورة 59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6000" y="4834251"/>
            <a:ext cx="1008000" cy="252000"/>
          </a:xfrm>
          <a:prstGeom prst="rect">
            <a:avLst/>
          </a:prstGeom>
        </p:spPr>
      </p:pic>
      <p:pic>
        <p:nvPicPr>
          <p:cNvPr id="61" name="صورة 60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0" y="4824000"/>
            <a:ext cx="1008000" cy="252000"/>
          </a:xfrm>
          <a:prstGeom prst="rect">
            <a:avLst/>
          </a:prstGeom>
        </p:spPr>
      </p:pic>
      <p:cxnSp>
        <p:nvCxnSpPr>
          <p:cNvPr id="63" name="رابط كسهم مستقيم 62"/>
          <p:cNvCxnSpPr>
            <a:stCxn id="60" idx="2"/>
          </p:cNvCxnSpPr>
          <p:nvPr/>
        </p:nvCxnSpPr>
        <p:spPr>
          <a:xfrm>
            <a:off x="6840000" y="5086251"/>
            <a:ext cx="0" cy="57499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شكل حر 66"/>
          <p:cNvSpPr/>
          <p:nvPr/>
        </p:nvSpPr>
        <p:spPr>
          <a:xfrm>
            <a:off x="6986588" y="5114925"/>
            <a:ext cx="1114425" cy="514350"/>
          </a:xfrm>
          <a:custGeom>
            <a:avLst/>
            <a:gdLst>
              <a:gd name="connsiteX0" fmla="*/ 1114425 w 1114425"/>
              <a:gd name="connsiteY0" fmla="*/ 0 h 514350"/>
              <a:gd name="connsiteX1" fmla="*/ 1000125 w 1114425"/>
              <a:gd name="connsiteY1" fmla="*/ 214313 h 514350"/>
              <a:gd name="connsiteX2" fmla="*/ 457200 w 1114425"/>
              <a:gd name="connsiteY2" fmla="*/ 328613 h 514350"/>
              <a:gd name="connsiteX3" fmla="*/ 0 w 1114425"/>
              <a:gd name="connsiteY3" fmla="*/ 514350 h 514350"/>
              <a:gd name="connsiteX4" fmla="*/ 0 w 1114425"/>
              <a:gd name="connsiteY4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5" h="514350">
                <a:moveTo>
                  <a:pt x="1114425" y="0"/>
                </a:moveTo>
                <a:cubicBezTo>
                  <a:pt x="1112043" y="79772"/>
                  <a:pt x="1109662" y="159544"/>
                  <a:pt x="1000125" y="214313"/>
                </a:cubicBezTo>
                <a:cubicBezTo>
                  <a:pt x="890588" y="269082"/>
                  <a:pt x="623887" y="278607"/>
                  <a:pt x="457200" y="328613"/>
                </a:cubicBezTo>
                <a:cubicBezTo>
                  <a:pt x="290513" y="378619"/>
                  <a:pt x="0" y="514350"/>
                  <a:pt x="0" y="514350"/>
                </a:cubicBezTo>
                <a:lnTo>
                  <a:pt x="0" y="514350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8" name="شكل حر 67"/>
          <p:cNvSpPr/>
          <p:nvPr/>
        </p:nvSpPr>
        <p:spPr>
          <a:xfrm flipH="1">
            <a:off x="5613936" y="5116574"/>
            <a:ext cx="1108029" cy="514350"/>
          </a:xfrm>
          <a:custGeom>
            <a:avLst/>
            <a:gdLst>
              <a:gd name="connsiteX0" fmla="*/ 1114425 w 1114425"/>
              <a:gd name="connsiteY0" fmla="*/ 0 h 514350"/>
              <a:gd name="connsiteX1" fmla="*/ 1000125 w 1114425"/>
              <a:gd name="connsiteY1" fmla="*/ 214313 h 514350"/>
              <a:gd name="connsiteX2" fmla="*/ 457200 w 1114425"/>
              <a:gd name="connsiteY2" fmla="*/ 328613 h 514350"/>
              <a:gd name="connsiteX3" fmla="*/ 0 w 1114425"/>
              <a:gd name="connsiteY3" fmla="*/ 514350 h 514350"/>
              <a:gd name="connsiteX4" fmla="*/ 0 w 1114425"/>
              <a:gd name="connsiteY4" fmla="*/ 51435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425" h="514350">
                <a:moveTo>
                  <a:pt x="1114425" y="0"/>
                </a:moveTo>
                <a:cubicBezTo>
                  <a:pt x="1112043" y="79772"/>
                  <a:pt x="1109662" y="159544"/>
                  <a:pt x="1000125" y="214313"/>
                </a:cubicBezTo>
                <a:cubicBezTo>
                  <a:pt x="890588" y="269082"/>
                  <a:pt x="623887" y="278607"/>
                  <a:pt x="457200" y="328613"/>
                </a:cubicBezTo>
                <a:cubicBezTo>
                  <a:pt x="290513" y="378619"/>
                  <a:pt x="0" y="514350"/>
                  <a:pt x="0" y="514350"/>
                </a:cubicBezTo>
                <a:lnTo>
                  <a:pt x="0" y="514350"/>
                </a:ln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5" name="مربع نص 54"/>
          <p:cNvSpPr txBox="1"/>
          <p:nvPr/>
        </p:nvSpPr>
        <p:spPr>
          <a:xfrm>
            <a:off x="4667099" y="5842139"/>
            <a:ext cx="4297389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Arial"/>
                <a:ea typeface="GE SS TV Bold" pitchFamily="18" charset="-78"/>
                <a:cs typeface="Arial"/>
              </a:rPr>
              <a:t>اضغط مفتاح (</a:t>
            </a:r>
            <a:r>
              <a:rPr lang="en-US" sz="1500" u="sng" dirty="0" smtClean="0">
                <a:latin typeface="Arial"/>
                <a:ea typeface="GE SS TV Bold" pitchFamily="18" charset="-78"/>
                <a:cs typeface="Arial"/>
              </a:rPr>
              <a:t>Ctrl</a:t>
            </a:r>
            <a:r>
              <a:rPr lang="ar-JO" sz="1500" dirty="0" smtClean="0">
                <a:latin typeface="Arial"/>
                <a:ea typeface="GE SS TV Bold" pitchFamily="18" charset="-78"/>
                <a:cs typeface="Arial"/>
              </a:rPr>
              <a:t>) باستمرار واختار الملفات المطلوبة</a:t>
            </a:r>
            <a:endParaRPr lang="ar-JO" sz="15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57" name="مربع نص 56"/>
          <p:cNvSpPr txBox="1"/>
          <p:nvPr/>
        </p:nvSpPr>
        <p:spPr>
          <a:xfrm>
            <a:off x="4667099" y="5842139"/>
            <a:ext cx="4297389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Arial"/>
                <a:ea typeface="GE SS TV Bold" pitchFamily="18" charset="-78"/>
                <a:cs typeface="Arial"/>
              </a:rPr>
              <a:t>انقر على أول ملف ثم (</a:t>
            </a:r>
            <a:r>
              <a:rPr lang="en-US" sz="1500" u="sng" dirty="0" smtClean="0">
                <a:latin typeface="Arial"/>
                <a:ea typeface="GE SS TV Bold" pitchFamily="18" charset="-78"/>
                <a:cs typeface="Arial"/>
              </a:rPr>
              <a:t>Shift</a:t>
            </a:r>
            <a:r>
              <a:rPr lang="ar-JO" sz="1500" dirty="0" smtClean="0">
                <a:latin typeface="Arial"/>
                <a:ea typeface="GE SS TV Bold" pitchFamily="18" charset="-78"/>
                <a:cs typeface="Arial"/>
              </a:rPr>
              <a:t>) باستمرار ثم آخر ملف</a:t>
            </a:r>
            <a:endParaRPr lang="ar-JO" sz="15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3922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8" grpId="1"/>
      <p:bldP spid="67" grpId="0" animBg="1"/>
      <p:bldP spid="67" grpId="1" animBg="1"/>
      <p:bldP spid="68" grpId="0" animBg="1"/>
      <p:bldP spid="55" grpId="0"/>
      <p:bldP spid="55" grpId="1"/>
      <p:bldP spid="5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0" y="1700808"/>
            <a:ext cx="3552945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349" y="2116888"/>
            <a:ext cx="2325027" cy="1859099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015" y="4149080"/>
            <a:ext cx="4094457" cy="864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90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0" y="1700808"/>
            <a:ext cx="3552945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مجموعة 12"/>
          <p:cNvGrpSpPr/>
          <p:nvPr/>
        </p:nvGrpSpPr>
        <p:grpSpPr>
          <a:xfrm>
            <a:off x="6588224" y="3356992"/>
            <a:ext cx="2096616" cy="656456"/>
            <a:chOff x="6588224" y="3140968"/>
            <a:chExt cx="2096616" cy="656456"/>
          </a:xfrm>
        </p:grpSpPr>
        <p:sp>
          <p:nvSpPr>
            <p:cNvPr id="54" name="مخطط انسيابي: محطة طرفية 53"/>
            <p:cNvSpPr/>
            <p:nvPr/>
          </p:nvSpPr>
          <p:spPr>
            <a:xfrm>
              <a:off x="7020272" y="3140968"/>
              <a:ext cx="1664568" cy="656456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55" name="مخطط انسيابي: محطة طرفية 54"/>
            <p:cNvSpPr/>
            <p:nvPr/>
          </p:nvSpPr>
          <p:spPr>
            <a:xfrm>
              <a:off x="6588224" y="3212976"/>
              <a:ext cx="1080120" cy="504000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2" name="مخطط انسيابي: محطة طرفية 1"/>
            <p:cNvSpPr/>
            <p:nvPr/>
          </p:nvSpPr>
          <p:spPr>
            <a:xfrm>
              <a:off x="7092280" y="3212976"/>
              <a:ext cx="1512168" cy="504056"/>
            </a:xfrm>
            <a:prstGeom prst="flowChartTermina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11" name="شكل بيضاوي 10"/>
            <p:cNvSpPr/>
            <p:nvPr/>
          </p:nvSpPr>
          <p:spPr>
            <a:xfrm>
              <a:off x="6660232" y="3294000"/>
              <a:ext cx="396000" cy="360000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Ins="108000" rtlCol="1" anchor="ctr"/>
            <a:lstStyle/>
            <a:p>
              <a:pPr algn="ctr"/>
              <a:r>
                <a:rPr lang="ar-JO" b="1" dirty="0" smtClean="0">
                  <a:solidFill>
                    <a:schemeClr val="accent1"/>
                  </a:solidFill>
                </a:rPr>
                <a:t>3</a:t>
              </a:r>
              <a:endParaRPr lang="ar-JO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6" name="مجموعة 15"/>
          <p:cNvGrpSpPr/>
          <p:nvPr/>
        </p:nvGrpSpPr>
        <p:grpSpPr>
          <a:xfrm>
            <a:off x="5004048" y="2780928"/>
            <a:ext cx="2088232" cy="656456"/>
            <a:chOff x="5148064" y="2060848"/>
            <a:chExt cx="2088232" cy="656456"/>
          </a:xfrm>
        </p:grpSpPr>
        <p:sp>
          <p:nvSpPr>
            <p:cNvPr id="56" name="مخطط انسيابي: محطة طرفية 55"/>
            <p:cNvSpPr/>
            <p:nvPr/>
          </p:nvSpPr>
          <p:spPr>
            <a:xfrm>
              <a:off x="5148064" y="2060848"/>
              <a:ext cx="1664568" cy="656456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57" name="مخطط انسيابي: محطة طرفية 56"/>
            <p:cNvSpPr/>
            <p:nvPr/>
          </p:nvSpPr>
          <p:spPr>
            <a:xfrm>
              <a:off x="6156176" y="2132856"/>
              <a:ext cx="1080120" cy="504000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58" name="مخطط انسيابي: محطة طرفية 57"/>
            <p:cNvSpPr/>
            <p:nvPr/>
          </p:nvSpPr>
          <p:spPr>
            <a:xfrm>
              <a:off x="5220072" y="2132856"/>
              <a:ext cx="1512168" cy="504056"/>
            </a:xfrm>
            <a:prstGeom prst="flowChartTermina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59" name="شكل بيضاوي 58"/>
            <p:cNvSpPr/>
            <p:nvPr/>
          </p:nvSpPr>
          <p:spPr>
            <a:xfrm>
              <a:off x="6777744" y="2204856"/>
              <a:ext cx="396000" cy="360000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Ins="108000" rtlCol="1" anchor="ctr"/>
            <a:lstStyle/>
            <a:p>
              <a:pPr algn="ctr"/>
              <a:r>
                <a:rPr lang="ar-JO" b="1" dirty="0" smtClean="0">
                  <a:solidFill>
                    <a:schemeClr val="accent1"/>
                  </a:solidFill>
                </a:rPr>
                <a:t>2</a:t>
              </a:r>
              <a:endParaRPr lang="ar-JO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0" name="مجموعة 59"/>
          <p:cNvGrpSpPr/>
          <p:nvPr/>
        </p:nvGrpSpPr>
        <p:grpSpPr>
          <a:xfrm>
            <a:off x="6588224" y="2204864"/>
            <a:ext cx="2096616" cy="656456"/>
            <a:chOff x="6588224" y="3140968"/>
            <a:chExt cx="2096616" cy="656456"/>
          </a:xfrm>
        </p:grpSpPr>
        <p:sp>
          <p:nvSpPr>
            <p:cNvPr id="61" name="مخطط انسيابي: محطة طرفية 60"/>
            <p:cNvSpPr/>
            <p:nvPr/>
          </p:nvSpPr>
          <p:spPr>
            <a:xfrm>
              <a:off x="7020272" y="3140968"/>
              <a:ext cx="1664568" cy="656456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62" name="مخطط انسيابي: محطة طرفية 61"/>
            <p:cNvSpPr/>
            <p:nvPr/>
          </p:nvSpPr>
          <p:spPr>
            <a:xfrm>
              <a:off x="6588224" y="3212976"/>
              <a:ext cx="1080120" cy="504000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63" name="مخطط انسيابي: محطة طرفية 62"/>
            <p:cNvSpPr/>
            <p:nvPr/>
          </p:nvSpPr>
          <p:spPr>
            <a:xfrm>
              <a:off x="7092280" y="3212976"/>
              <a:ext cx="1512168" cy="504056"/>
            </a:xfrm>
            <a:prstGeom prst="flowChartTermina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64" name="شكل بيضاوي 63"/>
            <p:cNvSpPr/>
            <p:nvPr/>
          </p:nvSpPr>
          <p:spPr>
            <a:xfrm>
              <a:off x="6660232" y="3289196"/>
              <a:ext cx="396000" cy="360000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Ins="108000" rtlCol="1" anchor="ctr"/>
            <a:lstStyle/>
            <a:p>
              <a:pPr algn="ctr"/>
              <a:r>
                <a:rPr lang="ar-JO" b="1" dirty="0" smtClean="0">
                  <a:solidFill>
                    <a:schemeClr val="accent1"/>
                  </a:solidFill>
                </a:rPr>
                <a:t>1</a:t>
              </a:r>
              <a:endParaRPr lang="ar-JO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65" name="مجموعة 64"/>
          <p:cNvGrpSpPr/>
          <p:nvPr/>
        </p:nvGrpSpPr>
        <p:grpSpPr>
          <a:xfrm>
            <a:off x="6588224" y="4517504"/>
            <a:ext cx="2096616" cy="656456"/>
            <a:chOff x="6588224" y="3140968"/>
            <a:chExt cx="2096616" cy="656456"/>
          </a:xfrm>
        </p:grpSpPr>
        <p:sp>
          <p:nvSpPr>
            <p:cNvPr id="66" name="مخطط انسيابي: محطة طرفية 65"/>
            <p:cNvSpPr/>
            <p:nvPr/>
          </p:nvSpPr>
          <p:spPr>
            <a:xfrm>
              <a:off x="7020272" y="3140968"/>
              <a:ext cx="1664568" cy="656456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67" name="مخطط انسيابي: محطة طرفية 66"/>
            <p:cNvSpPr/>
            <p:nvPr/>
          </p:nvSpPr>
          <p:spPr>
            <a:xfrm>
              <a:off x="6588224" y="3212976"/>
              <a:ext cx="1080120" cy="504000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68" name="مخطط انسيابي: محطة طرفية 67"/>
            <p:cNvSpPr/>
            <p:nvPr/>
          </p:nvSpPr>
          <p:spPr>
            <a:xfrm>
              <a:off x="7092280" y="3212976"/>
              <a:ext cx="1512168" cy="504056"/>
            </a:xfrm>
            <a:prstGeom prst="flowChartTermina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69" name="شكل بيضاوي 68"/>
            <p:cNvSpPr/>
            <p:nvPr/>
          </p:nvSpPr>
          <p:spPr>
            <a:xfrm>
              <a:off x="6660232" y="3289196"/>
              <a:ext cx="396000" cy="360000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Ins="108000" rtlCol="1" anchor="ctr"/>
            <a:lstStyle/>
            <a:p>
              <a:pPr algn="ctr"/>
              <a:r>
                <a:rPr lang="ar-JO" b="1" dirty="0" smtClean="0">
                  <a:solidFill>
                    <a:schemeClr val="accent1"/>
                  </a:solidFill>
                </a:rPr>
                <a:t>5</a:t>
              </a:r>
              <a:endParaRPr lang="ar-JO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0" name="مجموعة 69"/>
          <p:cNvGrpSpPr/>
          <p:nvPr/>
        </p:nvGrpSpPr>
        <p:grpSpPr>
          <a:xfrm>
            <a:off x="5004048" y="3941440"/>
            <a:ext cx="2088232" cy="656456"/>
            <a:chOff x="5148064" y="2060848"/>
            <a:chExt cx="2088232" cy="656456"/>
          </a:xfrm>
        </p:grpSpPr>
        <p:sp>
          <p:nvSpPr>
            <p:cNvPr id="71" name="مخطط انسيابي: محطة طرفية 70"/>
            <p:cNvSpPr/>
            <p:nvPr/>
          </p:nvSpPr>
          <p:spPr>
            <a:xfrm>
              <a:off x="5148064" y="2060848"/>
              <a:ext cx="1664568" cy="656456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72" name="مخطط انسيابي: محطة طرفية 71"/>
            <p:cNvSpPr/>
            <p:nvPr/>
          </p:nvSpPr>
          <p:spPr>
            <a:xfrm>
              <a:off x="6156176" y="2132856"/>
              <a:ext cx="1080120" cy="504000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73" name="مخطط انسيابي: محطة طرفية 72"/>
            <p:cNvSpPr/>
            <p:nvPr/>
          </p:nvSpPr>
          <p:spPr>
            <a:xfrm>
              <a:off x="5220072" y="2132856"/>
              <a:ext cx="1512168" cy="504056"/>
            </a:xfrm>
            <a:prstGeom prst="flowChartTermina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74" name="شكل بيضاوي 73"/>
            <p:cNvSpPr/>
            <p:nvPr/>
          </p:nvSpPr>
          <p:spPr>
            <a:xfrm>
              <a:off x="6777744" y="2204856"/>
              <a:ext cx="396000" cy="360000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Ins="108000" rtlCol="1" anchor="ctr"/>
            <a:lstStyle/>
            <a:p>
              <a:pPr algn="ctr"/>
              <a:r>
                <a:rPr lang="ar-JO" b="1" dirty="0" smtClean="0">
                  <a:solidFill>
                    <a:schemeClr val="accent1"/>
                  </a:solidFill>
                </a:rPr>
                <a:t>4</a:t>
              </a:r>
              <a:endParaRPr lang="ar-JO" b="1" dirty="0">
                <a:solidFill>
                  <a:schemeClr val="accent1"/>
                </a:solidFill>
              </a:endParaRPr>
            </a:p>
          </p:txBody>
        </p:sp>
      </p:grpSp>
      <p:grpSp>
        <p:nvGrpSpPr>
          <p:cNvPr id="75" name="مجموعة 74"/>
          <p:cNvGrpSpPr/>
          <p:nvPr/>
        </p:nvGrpSpPr>
        <p:grpSpPr>
          <a:xfrm>
            <a:off x="5004048" y="5093512"/>
            <a:ext cx="2088232" cy="656456"/>
            <a:chOff x="5148064" y="2060848"/>
            <a:chExt cx="2088232" cy="656456"/>
          </a:xfrm>
        </p:grpSpPr>
        <p:sp>
          <p:nvSpPr>
            <p:cNvPr id="76" name="مخطط انسيابي: محطة طرفية 75"/>
            <p:cNvSpPr/>
            <p:nvPr/>
          </p:nvSpPr>
          <p:spPr>
            <a:xfrm>
              <a:off x="5148064" y="2060848"/>
              <a:ext cx="1664568" cy="656456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77" name="مخطط انسيابي: محطة طرفية 76"/>
            <p:cNvSpPr/>
            <p:nvPr/>
          </p:nvSpPr>
          <p:spPr>
            <a:xfrm>
              <a:off x="6156176" y="2132856"/>
              <a:ext cx="1080120" cy="504000"/>
            </a:xfrm>
            <a:prstGeom prst="flowChartTerminator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78" name="مخطط انسيابي: محطة طرفية 77"/>
            <p:cNvSpPr/>
            <p:nvPr/>
          </p:nvSpPr>
          <p:spPr>
            <a:xfrm>
              <a:off x="5220072" y="2132856"/>
              <a:ext cx="1512168" cy="504056"/>
            </a:xfrm>
            <a:prstGeom prst="flowChartTerminator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79" name="شكل بيضاوي 78"/>
            <p:cNvSpPr/>
            <p:nvPr/>
          </p:nvSpPr>
          <p:spPr>
            <a:xfrm>
              <a:off x="6777744" y="2204856"/>
              <a:ext cx="396000" cy="360000"/>
            </a:xfrm>
            <a:prstGeom prst="ellipse">
              <a:avLst/>
            </a:prstGeom>
            <a:solidFill>
              <a:schemeClr val="bg1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Ins="108000" rtlCol="1" anchor="ctr"/>
            <a:lstStyle/>
            <a:p>
              <a:pPr algn="ctr"/>
              <a:r>
                <a:rPr lang="ar-JO" b="1" dirty="0" smtClean="0">
                  <a:solidFill>
                    <a:schemeClr val="accent1"/>
                  </a:solidFill>
                </a:rPr>
                <a:t>6</a:t>
              </a:r>
              <a:endParaRPr lang="ar-JO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82" name="مربع نص 81"/>
          <p:cNvSpPr txBox="1"/>
          <p:nvPr/>
        </p:nvSpPr>
        <p:spPr>
          <a:xfrm>
            <a:off x="7148442" y="2353092"/>
            <a:ext cx="1399844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إنشاء جديد</a:t>
            </a:r>
            <a:endParaRPr lang="ar-JO" sz="15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83" name="مربع نص 82"/>
          <p:cNvSpPr txBox="1"/>
          <p:nvPr/>
        </p:nvSpPr>
        <p:spPr>
          <a:xfrm>
            <a:off x="5116372" y="2947573"/>
            <a:ext cx="1399844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إعادة تسميــة</a:t>
            </a:r>
            <a:endParaRPr lang="ar-JO" sz="15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84" name="مربع نص 83"/>
          <p:cNvSpPr txBox="1"/>
          <p:nvPr/>
        </p:nvSpPr>
        <p:spPr>
          <a:xfrm>
            <a:off x="5116372" y="4113947"/>
            <a:ext cx="1399844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نــســــــــخ</a:t>
            </a:r>
            <a:endParaRPr lang="ar-JO" sz="15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85" name="مربع نص 84"/>
          <p:cNvSpPr txBox="1"/>
          <p:nvPr/>
        </p:nvSpPr>
        <p:spPr>
          <a:xfrm>
            <a:off x="5116372" y="5266075"/>
            <a:ext cx="1399844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تـرتيـــــــب</a:t>
            </a:r>
            <a:endParaRPr lang="ar-JO" sz="15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86" name="مربع نص 85"/>
          <p:cNvSpPr txBox="1"/>
          <p:nvPr/>
        </p:nvSpPr>
        <p:spPr>
          <a:xfrm>
            <a:off x="7164288" y="3537883"/>
            <a:ext cx="1399844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حــــــــذف</a:t>
            </a:r>
            <a:endParaRPr lang="ar-JO" sz="15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87" name="مربع نص 86"/>
          <p:cNvSpPr txBox="1"/>
          <p:nvPr/>
        </p:nvSpPr>
        <p:spPr>
          <a:xfrm>
            <a:off x="7164288" y="4690011"/>
            <a:ext cx="1399844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نــقــــــــــل</a:t>
            </a:r>
            <a:endParaRPr lang="ar-JO" sz="1500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033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0" y="1700808"/>
            <a:ext cx="3552945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852337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سوف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نستخدم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الرئيسي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لتنفيذ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الأعمال باستخدام مستكشف (</a:t>
            </a:r>
            <a:r>
              <a:rPr lang="en-US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Windows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)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14" y="2109918"/>
            <a:ext cx="1574467" cy="1391090"/>
          </a:xfrm>
          <a:prstGeom prst="rect">
            <a:avLst/>
          </a:prstGeom>
        </p:spPr>
      </p:pic>
      <p:pic>
        <p:nvPicPr>
          <p:cNvPr id="48" name="صورة 47">
            <a:hlinkClick r:id="rId5" action="ppaction://hlinkfile" tooltip="شغّل الفيديو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291" y="5301208"/>
            <a:ext cx="777240" cy="777240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45" y="6003081"/>
            <a:ext cx="856651" cy="359506"/>
          </a:xfrm>
          <a:prstGeom prst="rect">
            <a:avLst/>
          </a:prstGeom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69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مستطيل 46"/>
          <p:cNvSpPr>
            <a:spLocks noChangeAspect="1"/>
          </p:cNvSpPr>
          <p:nvPr/>
        </p:nvSpPr>
        <p:spPr>
          <a:xfrm>
            <a:off x="539552" y="1700808"/>
            <a:ext cx="3528392" cy="45503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83568" y="2420888"/>
            <a:ext cx="3384376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 smtClean="0">
                <a:latin typeface="Arial"/>
                <a:cs typeface="Arial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يتعرّف الطالب مفهوم ا</a:t>
            </a:r>
            <a:r>
              <a:rPr lang="ar-JO" sz="1900" dirty="0">
                <a:solidFill>
                  <a:srgbClr val="3333FF"/>
                </a:solidFill>
                <a:latin typeface="Adobe Arabic" pitchFamily="18" charset="-78"/>
                <a:cs typeface="Adobe Arabic" pitchFamily="18" charset="-78"/>
              </a:rPr>
              <a:t>لملف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 و </a:t>
            </a:r>
            <a:r>
              <a:rPr lang="ar-JO" sz="1900" dirty="0">
                <a:solidFill>
                  <a:srgbClr val="3333FF"/>
                </a:solidFill>
                <a:latin typeface="Adobe Arabic" pitchFamily="18" charset="-78"/>
                <a:cs typeface="Adobe Arabic" pitchFamily="18" charset="-78"/>
              </a:rPr>
              <a:t>المجلد</a:t>
            </a:r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87" y="2318317"/>
            <a:ext cx="4348457" cy="2550843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611560" y="2684239"/>
            <a:ext cx="3456384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يُشغّل برنامج </a:t>
            </a:r>
            <a:r>
              <a:rPr lang="ar-JO" sz="1900" dirty="0">
                <a:solidFill>
                  <a:srgbClr val="008000"/>
                </a:solidFill>
                <a:latin typeface="Adobe Arabic" pitchFamily="18" charset="-78"/>
                <a:cs typeface="Adobe Arabic" pitchFamily="18" charset="-78"/>
              </a:rPr>
              <a:t>مستكشف (</a:t>
            </a:r>
            <a:r>
              <a:rPr lang="en-US" sz="1900" dirty="0">
                <a:solidFill>
                  <a:srgbClr val="008000"/>
                </a:solidFill>
                <a:latin typeface="Adobe Arabic" pitchFamily="18" charset="-78"/>
                <a:cs typeface="Adobe Arabic" pitchFamily="18" charset="-78"/>
              </a:rPr>
              <a:t>Windows</a:t>
            </a:r>
            <a:r>
              <a:rPr lang="ar-JO" sz="1900" dirty="0">
                <a:solidFill>
                  <a:srgbClr val="008000"/>
                </a:solidFill>
                <a:latin typeface="Adobe Arabic" pitchFamily="18" charset="-78"/>
                <a:cs typeface="Adobe Arabic" pitchFamily="18" charset="-78"/>
              </a:rPr>
              <a:t>) </a:t>
            </a:r>
          </a:p>
        </p:txBody>
      </p:sp>
      <p:sp>
        <p:nvSpPr>
          <p:cNvPr id="50" name="مربع نص 49"/>
          <p:cNvSpPr txBox="1"/>
          <p:nvPr/>
        </p:nvSpPr>
        <p:spPr>
          <a:xfrm>
            <a:off x="539552" y="2972271"/>
            <a:ext cx="3528392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يقوم ببعض العمليات على الملفات والمجلدات</a:t>
            </a:r>
          </a:p>
        </p:txBody>
      </p:sp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6" name="صورة 4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54" y="4221088"/>
            <a:ext cx="2821650" cy="1739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العمليات التي يمكن تنفيذها باستخدام مستكشف ويندوز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2835696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20" y="1700808"/>
            <a:ext cx="3552945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996353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حاول تنفيذ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أنشطة الكتاب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صفحة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(65-67)</a:t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على جهازك البيتي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014" y="1916832"/>
            <a:ext cx="2415378" cy="172919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25265">
            <a:off x="4817318" y="2369254"/>
            <a:ext cx="1874520" cy="417210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71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38" y="1700808"/>
            <a:ext cx="3552128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استخدم حاسوبك المنزلي لتنفيذ المهمّة</a:t>
            </a:r>
            <a:b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</a:b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الواردة في </a:t>
            </a:r>
            <a:r>
              <a:rPr lang="ar-JO" sz="1600" b="1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الكتاب المدرسي صفحة 67</a:t>
            </a:r>
            <a:endParaRPr lang="ar-JO" sz="1600" b="1" dirty="0">
              <a:solidFill>
                <a:prstClr val="black"/>
              </a:solidFill>
              <a:latin typeface="GE SS TV Bold" pitchFamily="18" charset="-78"/>
              <a:ea typeface="GE SS TV Bold" pitchFamily="18" charset="-78"/>
              <a:cs typeface="Times New Roman"/>
            </a:endParaRPr>
          </a:p>
        </p:txBody>
      </p:sp>
      <p:pic>
        <p:nvPicPr>
          <p:cNvPr id="49" name="صورة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50" name="صورة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708" y="2132856"/>
            <a:ext cx="968660" cy="101734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474" y="2562434"/>
            <a:ext cx="1383496" cy="641976"/>
          </a:xfrm>
          <a:prstGeom prst="rect">
            <a:avLst/>
          </a:prstGeom>
        </p:spPr>
      </p:pic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539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1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5652120" y="5157192"/>
            <a:ext cx="22009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  <a:cs typeface="DecoType Thuluth" panose="02010000000000000000" pitchFamily="2" charset="-78"/>
              </a:rPr>
              <a:t>أسئلة الدرس</a:t>
            </a:r>
            <a:endParaRPr lang="ar-JO" sz="2800" b="1" dirty="0">
              <a:solidFill>
                <a:schemeClr val="accent6">
                  <a:lumMod val="50000"/>
                </a:schemeClr>
              </a:solidFill>
              <a:cs typeface="DecoType Thuluth" panose="02010000000000000000" pitchFamily="2" charset="-78"/>
            </a:endParaRPr>
          </a:p>
        </p:txBody>
      </p:sp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6" name="صورة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72" y="2163348"/>
            <a:ext cx="3065852" cy="306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8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0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الأول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الهدف من استخدام المجلدات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724128" y="2780928"/>
            <a:ext cx="2592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◄ لتنظيم الملفات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6" name="رابط مستقيم 5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8" name="مربع نص 47"/>
          <p:cNvSpPr txBox="1"/>
          <p:nvPr/>
        </p:nvSpPr>
        <p:spPr>
          <a:xfrm>
            <a:off x="4549842" y="3743234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الثاني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املأ الفراغ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0" name="صورة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3459224"/>
            <a:ext cx="587249" cy="536035"/>
          </a:xfrm>
          <a:prstGeom prst="rect">
            <a:avLst/>
          </a:prstGeom>
        </p:spPr>
      </p:pic>
      <p:sp>
        <p:nvSpPr>
          <p:cNvPr id="51" name="مربع نص 50"/>
          <p:cNvSpPr txBox="1"/>
          <p:nvPr/>
        </p:nvSpPr>
        <p:spPr>
          <a:xfrm>
            <a:off x="5860562" y="4134051"/>
            <a:ext cx="2592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بيانــات مخزنــة على وسائــط تخزين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5771740" y="4441828"/>
            <a:ext cx="268869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مكان على وسط التخزين توضع فيه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3" name="مربع نص 52"/>
          <p:cNvSpPr txBox="1"/>
          <p:nvPr/>
        </p:nvSpPr>
        <p:spPr>
          <a:xfrm>
            <a:off x="5710505" y="5070155"/>
            <a:ext cx="274992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من أجزاء نافذة مستكشف </a:t>
            </a:r>
            <a:r>
              <a:rPr lang="en-US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Windows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4" name="مربع نص 53"/>
          <p:cNvSpPr txBox="1"/>
          <p:nvPr/>
        </p:nvSpPr>
        <p:spPr>
          <a:xfrm>
            <a:off x="5771740" y="4738827"/>
            <a:ext cx="268869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برنامج يستخدم في تنظيم الملفات و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8" name="مستطيل مستدير الزوايا 57"/>
          <p:cNvSpPr/>
          <p:nvPr/>
        </p:nvSpPr>
        <p:spPr>
          <a:xfrm>
            <a:off x="4644000" y="4180868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1" name="رابط مستقيم 60"/>
          <p:cNvCxnSpPr/>
          <p:nvPr/>
        </p:nvCxnSpPr>
        <p:spPr>
          <a:xfrm flipH="1">
            <a:off x="4666417" y="5400000"/>
            <a:ext cx="1169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مستطيل مستدير الزوايا 61"/>
          <p:cNvSpPr/>
          <p:nvPr/>
        </p:nvSpPr>
        <p:spPr>
          <a:xfrm>
            <a:off x="4644000" y="4486827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3" name="مستطيل مستدير الزوايا 62"/>
          <p:cNvSpPr/>
          <p:nvPr/>
        </p:nvSpPr>
        <p:spPr>
          <a:xfrm>
            <a:off x="4644000" y="4801868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4" name="مستطيل مستدير الزوايا 63"/>
          <p:cNvSpPr/>
          <p:nvPr/>
        </p:nvSpPr>
        <p:spPr>
          <a:xfrm>
            <a:off x="4644008" y="5116868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5" name="مربع نص 64"/>
          <p:cNvSpPr txBox="1"/>
          <p:nvPr/>
        </p:nvSpPr>
        <p:spPr>
          <a:xfrm>
            <a:off x="4670848" y="4169186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الـمـلــــــــــــف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6" name="مربع نص 65"/>
          <p:cNvSpPr txBox="1"/>
          <p:nvPr/>
        </p:nvSpPr>
        <p:spPr>
          <a:xfrm>
            <a:off x="4666417" y="4486827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الـمـجـلــــــــــد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7" name="مربع نص 66"/>
          <p:cNvSpPr txBox="1"/>
          <p:nvPr/>
        </p:nvSpPr>
        <p:spPr>
          <a:xfrm>
            <a:off x="4572000" y="4781674"/>
            <a:ext cx="1310720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مستكشف ويندوز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9" name="مربع نص 68"/>
          <p:cNvSpPr txBox="1"/>
          <p:nvPr/>
        </p:nvSpPr>
        <p:spPr>
          <a:xfrm>
            <a:off x="4608000" y="5116868"/>
            <a:ext cx="128552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شجرة المجلــــدات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60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صورة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0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الثالث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013836" y="2761183"/>
            <a:ext cx="3438736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أ- خطوات الوصول إلى النافذة :-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انقر زر ابدأ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اختر كافة البرامج ومنها اختر البرامج الملحقة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اختر مستكشف </a:t>
            </a:r>
            <a:r>
              <a:rPr lang="en-US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Windows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5771740" y="3861048"/>
            <a:ext cx="2688691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ب- مكونات النافذة :-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شجرة المجلدات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نافذة المحتويات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5000306" y="4707721"/>
            <a:ext cx="3460126" cy="116955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جـ- من الأعمال التي يُمكن تنفيذها باستخدام البرنامج :-</a:t>
            </a:r>
            <a:b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- إناء مجلد جديد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- إعادة تسمية ملف أو مجلد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- حذف ملف أو مجلد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- نسخ الملفات والمجلدات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6" name="رابط مستقيم 5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283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99" y="1700808"/>
            <a:ext cx="3557665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الرابع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4854030" y="2761183"/>
            <a:ext cx="3598542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أ- </a:t>
            </a:r>
            <a:b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    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- تعني وجود مجلدات فرعية تابعة  للمجلد الرئيسي وعند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   نقرها بالفأرة تظهر المحتويات الفرعية للمجلد.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611011" y="3645024"/>
            <a:ext cx="3849421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ب- </a:t>
            </a:r>
            <a:b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    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- تعني انّ المجلدات الفرعية ظاهرة وعند نقرها بالفأرة تختفي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   المجلدات الفرعية داخل المجلد الرئيسي.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6" name="رابط مستقيم 5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مخطط انسيابي: استخراج 45"/>
          <p:cNvSpPr/>
          <p:nvPr/>
        </p:nvSpPr>
        <p:spPr>
          <a:xfrm rot="16200000">
            <a:off x="7956392" y="2808000"/>
            <a:ext cx="144000" cy="144000"/>
          </a:xfrm>
          <a:prstGeom prst="flowChartExtra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خطط انسيابي: استخراج 47"/>
          <p:cNvSpPr/>
          <p:nvPr/>
        </p:nvSpPr>
        <p:spPr>
          <a:xfrm rot="16200000">
            <a:off x="7956392" y="3717033"/>
            <a:ext cx="144000" cy="144000"/>
          </a:xfrm>
          <a:prstGeom prst="flowChartExtra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51" name="صورة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6226">
            <a:off x="4734540" y="5391740"/>
            <a:ext cx="927598" cy="9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06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20" y="2060848"/>
            <a:ext cx="2578596" cy="25785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653136"/>
            <a:ext cx="448895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07755" y="3429000"/>
            <a:ext cx="42567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dirty="0" smtClean="0"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اقرأ الصفحة الأولى من الدرس </a:t>
            </a:r>
            <a:r>
              <a:rPr lang="ar-JO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قراءة صامتة</a:t>
            </a:r>
            <a:endParaRPr lang="ar-JO" dirty="0">
              <a:latin typeface="GE SS TV Bold" pitchFamily="18" charset="-78"/>
              <a:ea typeface="GE SS TV Bold" pitchFamily="18" charset="-78"/>
              <a:cs typeface="GE SS TV Bold" pitchFamily="18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723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738488"/>
            <a:ext cx="1524000" cy="119456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3422" y="4118668"/>
            <a:ext cx="3020986" cy="584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07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مربع نص 46"/>
          <p:cNvSpPr txBox="1"/>
          <p:nvPr/>
        </p:nvSpPr>
        <p:spPr>
          <a:xfrm>
            <a:off x="4683540" y="3418724"/>
            <a:ext cx="425673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>
                <a:cs typeface="+mj-cs"/>
              </a:rPr>
              <a:t>اعتمد على الصورة في الصفحة </a:t>
            </a:r>
            <a:r>
              <a:rPr lang="ar-JO" sz="1600" dirty="0" smtClean="0">
                <a:cs typeface="+mj-cs"/>
              </a:rPr>
              <a:t>التالية</a:t>
            </a:r>
            <a:br>
              <a:rPr lang="ar-JO" sz="1600" dirty="0" smtClean="0">
                <a:cs typeface="+mj-cs"/>
              </a:rPr>
            </a:br>
            <a:r>
              <a:rPr lang="ar-JO" sz="1600" dirty="0" smtClean="0">
                <a:cs typeface="+mj-cs"/>
              </a:rPr>
              <a:t>لتتمكّن من </a:t>
            </a:r>
            <a:r>
              <a:rPr lang="ar-JO" sz="1600" b="1" dirty="0" smtClean="0">
                <a:cs typeface="+mj-cs"/>
              </a:rPr>
              <a:t>التمييز بين </a:t>
            </a:r>
            <a:r>
              <a:rPr lang="ar-JO" sz="1600" b="1" dirty="0">
                <a:cs typeface="+mj-cs"/>
              </a:rPr>
              <a:t>( </a:t>
            </a:r>
            <a:r>
              <a:rPr lang="ar-JO" sz="1600" b="1" dirty="0">
                <a:solidFill>
                  <a:srgbClr val="3333FF"/>
                </a:solidFill>
                <a:cs typeface="+mj-cs"/>
              </a:rPr>
              <a:t>الملف</a:t>
            </a:r>
            <a:r>
              <a:rPr lang="ar-JO" sz="1600" b="1" dirty="0">
                <a:cs typeface="+mj-cs"/>
              </a:rPr>
              <a:t> / </a:t>
            </a:r>
            <a:r>
              <a:rPr lang="ar-JO" sz="1600" b="1" dirty="0">
                <a:solidFill>
                  <a:srgbClr val="00B050"/>
                </a:solidFill>
                <a:cs typeface="+mj-cs"/>
              </a:rPr>
              <a:t>المجلد </a:t>
            </a:r>
            <a:r>
              <a:rPr lang="ar-JO" sz="1600" b="1" dirty="0">
                <a:cs typeface="+mj-cs"/>
              </a:rPr>
              <a:t>)</a:t>
            </a:r>
            <a:endParaRPr lang="en-US" sz="1600" b="1" dirty="0">
              <a:cs typeface="+mj-cs"/>
            </a:endParaRPr>
          </a:p>
        </p:txBody>
      </p:sp>
      <p:pic>
        <p:nvPicPr>
          <p:cNvPr id="48" name="صورة 4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751" y="2568308"/>
            <a:ext cx="1120561" cy="629375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301788"/>
            <a:ext cx="1061494" cy="495364"/>
          </a:xfrm>
          <a:prstGeom prst="rect">
            <a:avLst/>
          </a:prstGeom>
        </p:spPr>
      </p:pic>
      <p:sp>
        <p:nvSpPr>
          <p:cNvPr id="50" name="مربع نص 49"/>
          <p:cNvSpPr txBox="1"/>
          <p:nvPr/>
        </p:nvSpPr>
        <p:spPr>
          <a:xfrm>
            <a:off x="6228184" y="4797152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2979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مربع نص 46"/>
          <p:cNvSpPr txBox="1"/>
          <p:nvPr/>
        </p:nvSpPr>
        <p:spPr>
          <a:xfrm>
            <a:off x="4572000" y="4293096"/>
            <a:ext cx="457199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>
                <a:cs typeface="+mj-cs"/>
              </a:rPr>
              <a:t>● </a:t>
            </a:r>
            <a:r>
              <a:rPr lang="ar-JO" sz="1600" b="1" dirty="0">
                <a:cs typeface="+mj-cs"/>
              </a:rPr>
              <a:t>ما اسم هذا الصندوق أمامك ؟؟؟</a:t>
            </a:r>
            <a:endParaRPr lang="en-US" sz="1600" b="1" dirty="0">
              <a:cs typeface="+mj-cs"/>
            </a:endParaRPr>
          </a:p>
          <a:p>
            <a:pPr algn="ctr"/>
            <a:r>
              <a:rPr lang="ar-JO" sz="1600" dirty="0">
                <a:cs typeface="+mj-cs"/>
              </a:rPr>
              <a:t>    - هل يُمثّل مكان تخزين ؟؟</a:t>
            </a:r>
            <a:endParaRPr lang="en-US" sz="1600" dirty="0"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412" y="1996446"/>
            <a:ext cx="1479916" cy="2152634"/>
          </a:xfrm>
          <a:prstGeom prst="rect">
            <a:avLst/>
          </a:prstGeom>
        </p:spPr>
      </p:pic>
      <p:sp>
        <p:nvSpPr>
          <p:cNvPr id="4" name="شكل حر 3"/>
          <p:cNvSpPr/>
          <p:nvPr/>
        </p:nvSpPr>
        <p:spPr>
          <a:xfrm>
            <a:off x="6692484" y="1805549"/>
            <a:ext cx="541689" cy="785813"/>
          </a:xfrm>
          <a:custGeom>
            <a:avLst/>
            <a:gdLst>
              <a:gd name="connsiteX0" fmla="*/ 0 w 541689"/>
              <a:gd name="connsiteY0" fmla="*/ 0 h 785813"/>
              <a:gd name="connsiteX1" fmla="*/ 528638 w 541689"/>
              <a:gd name="connsiteY1" fmla="*/ 185738 h 785813"/>
              <a:gd name="connsiteX2" fmla="*/ 328613 w 541689"/>
              <a:gd name="connsiteY2" fmla="*/ 785813 h 785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1689" h="785813">
                <a:moveTo>
                  <a:pt x="0" y="0"/>
                </a:moveTo>
                <a:cubicBezTo>
                  <a:pt x="236934" y="27384"/>
                  <a:pt x="473869" y="54769"/>
                  <a:pt x="528638" y="185738"/>
                </a:cubicBezTo>
                <a:cubicBezTo>
                  <a:pt x="583407" y="316707"/>
                  <a:pt x="456010" y="551260"/>
                  <a:pt x="328613" y="785813"/>
                </a:cubicBezTo>
              </a:path>
            </a:pathLst>
          </a:custGeom>
          <a:ln w="28575">
            <a:solidFill>
              <a:srgbClr val="C00000"/>
            </a:solidFill>
            <a:headEnd type="none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" name="شكل بيضاوي 4"/>
          <p:cNvSpPr/>
          <p:nvPr/>
        </p:nvSpPr>
        <p:spPr>
          <a:xfrm>
            <a:off x="6332444" y="1564398"/>
            <a:ext cx="360040" cy="360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tIns="180000" bIns="0" rtlCol="1" anchor="ctr"/>
          <a:lstStyle/>
          <a:p>
            <a:pPr algn="ctr"/>
            <a:r>
              <a:rPr lang="ar-JO" sz="3600" dirty="0" smtClean="0"/>
              <a:t>*</a:t>
            </a:r>
            <a:endParaRPr lang="ar-JO" sz="3600" dirty="0"/>
          </a:p>
        </p:txBody>
      </p:sp>
      <p:sp>
        <p:nvSpPr>
          <p:cNvPr id="51" name="مربع نص 50"/>
          <p:cNvSpPr txBox="1"/>
          <p:nvPr/>
        </p:nvSpPr>
        <p:spPr>
          <a:xfrm>
            <a:off x="4572001" y="4293096"/>
            <a:ext cx="4571998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>
                <a:cs typeface="+mj-cs"/>
              </a:rPr>
              <a:t>● </a:t>
            </a:r>
            <a:r>
              <a:rPr lang="ar-JO" sz="1600" b="1" dirty="0">
                <a:cs typeface="+mj-cs"/>
              </a:rPr>
              <a:t>ماذا يمكن أن يحتوي بداخله ؟؟؟</a:t>
            </a:r>
            <a:endParaRPr lang="en-US" sz="1600" b="1" dirty="0"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572000" y="4293096"/>
            <a:ext cx="4558295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>
                <a:cs typeface="+mj-cs"/>
              </a:rPr>
              <a:t>● </a:t>
            </a:r>
            <a:r>
              <a:rPr lang="ar-JO" sz="1600" b="1" dirty="0">
                <a:cs typeface="+mj-cs"/>
              </a:rPr>
              <a:t>السهم يُشير إلى مكان حفظ أم لا ؟؟؟</a:t>
            </a:r>
            <a:endParaRPr lang="en-US" sz="1600" b="1" dirty="0">
              <a:cs typeface="+mj-cs"/>
            </a:endParaRPr>
          </a:p>
          <a:p>
            <a:pPr algn="ctr"/>
            <a:r>
              <a:rPr lang="ar-JO" sz="1600" dirty="0">
                <a:cs typeface="+mj-cs"/>
              </a:rPr>
              <a:t>    - ماذا يمكن أن يحتوي بداخله إن كان الجواب ( نعم ) ؟؟؟</a:t>
            </a:r>
            <a:endParaRPr lang="en-US" sz="1600" dirty="0">
              <a:cs typeface="+mj-cs"/>
            </a:endParaRPr>
          </a:p>
        </p:txBody>
      </p:sp>
      <p:sp>
        <p:nvSpPr>
          <p:cNvPr id="54" name="مستطيل مستدير الزوايا 53"/>
          <p:cNvSpPr/>
          <p:nvPr/>
        </p:nvSpPr>
        <p:spPr>
          <a:xfrm>
            <a:off x="5000305" y="5013176"/>
            <a:ext cx="3676151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55" name="رابط مستقيم 54"/>
          <p:cNvCxnSpPr/>
          <p:nvPr/>
        </p:nvCxnSpPr>
        <p:spPr>
          <a:xfrm flipH="1">
            <a:off x="5158020" y="5904127"/>
            <a:ext cx="33744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مربع نص 55"/>
          <p:cNvSpPr txBox="1"/>
          <p:nvPr/>
        </p:nvSpPr>
        <p:spPr>
          <a:xfrm>
            <a:off x="5013835" y="5266075"/>
            <a:ext cx="3662621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>
                <a:cs typeface="+mj-cs"/>
              </a:rPr>
              <a:t>هذا الصندوق هو ( </a:t>
            </a:r>
            <a:r>
              <a:rPr lang="ar-JO" sz="1500" b="1" dirty="0">
                <a:cs typeface="+mj-cs"/>
              </a:rPr>
              <a:t>خزانة</a:t>
            </a:r>
            <a:r>
              <a:rPr lang="ar-JO" sz="1500" dirty="0">
                <a:cs typeface="+mj-cs"/>
              </a:rPr>
              <a:t> ) وهو يُعتبر </a:t>
            </a:r>
            <a:r>
              <a:rPr lang="ar-JO" sz="1500" b="1" dirty="0">
                <a:cs typeface="+mj-cs"/>
              </a:rPr>
              <a:t>مكان للتخزين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7" name="مربع نص 56"/>
          <p:cNvSpPr txBox="1"/>
          <p:nvPr/>
        </p:nvSpPr>
        <p:spPr>
          <a:xfrm>
            <a:off x="5007069" y="5168225"/>
            <a:ext cx="3662621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>
                <a:cs typeface="+mj-cs"/>
              </a:rPr>
              <a:t>يمكن أن تحتوي الخزانة </a:t>
            </a:r>
            <a:r>
              <a:rPr lang="ar-JO" sz="1500" dirty="0" smtClean="0">
                <a:cs typeface="+mj-cs"/>
              </a:rPr>
              <a:t>على</a:t>
            </a:r>
            <a:br>
              <a:rPr lang="ar-JO" sz="1500" dirty="0" smtClean="0">
                <a:cs typeface="+mj-cs"/>
              </a:rPr>
            </a:br>
            <a:r>
              <a:rPr lang="ar-JO" sz="1500" dirty="0" smtClean="0">
                <a:cs typeface="+mj-cs"/>
              </a:rPr>
              <a:t>( </a:t>
            </a:r>
            <a:r>
              <a:rPr lang="ar-JO" sz="1500" b="1" dirty="0">
                <a:cs typeface="+mj-cs"/>
              </a:rPr>
              <a:t>جميع</a:t>
            </a:r>
            <a:r>
              <a:rPr lang="ar-JO" sz="1500" dirty="0">
                <a:cs typeface="+mj-cs"/>
              </a:rPr>
              <a:t> ) ما ترغب بحفظه وتخزينه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8" name="مربع نص 57"/>
          <p:cNvSpPr txBox="1"/>
          <p:nvPr/>
        </p:nvSpPr>
        <p:spPr>
          <a:xfrm>
            <a:off x="4947898" y="5168225"/>
            <a:ext cx="3780961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/>
              <a:t>يُشير السهم </a:t>
            </a:r>
            <a:r>
              <a:rPr lang="ar-JO" sz="1600" dirty="0"/>
              <a:t>إلى </a:t>
            </a:r>
            <a:r>
              <a:rPr lang="ar-JO" sz="1600" b="1" dirty="0"/>
              <a:t>مادة</a:t>
            </a:r>
            <a:r>
              <a:rPr lang="ar-JO" sz="1600" dirty="0"/>
              <a:t> موجودة داخل الخزانة </a:t>
            </a:r>
            <a:r>
              <a:rPr lang="ar-JO" sz="1600" b="1" dirty="0"/>
              <a:t>ويمكن أن تحفظ بداخلها</a:t>
            </a:r>
            <a:r>
              <a:rPr lang="ar-JO" sz="1600" dirty="0"/>
              <a:t> أيضاً ما </a:t>
            </a:r>
            <a:r>
              <a:rPr lang="ar-JO" sz="1600" dirty="0" smtClean="0"/>
              <a:t>تريد </a:t>
            </a:r>
            <a:r>
              <a:rPr lang="ar-JO" sz="1600" u="sng" dirty="0"/>
              <a:t>مثل</a:t>
            </a:r>
            <a:r>
              <a:rPr lang="ar-JO" sz="1600" dirty="0"/>
              <a:t> أوراق نصيّة أو </a:t>
            </a:r>
            <a:r>
              <a:rPr lang="ar-JO" sz="1600" dirty="0" smtClean="0"/>
              <a:t>صور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9671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7" grpId="1"/>
      <p:bldP spid="51" grpId="0"/>
      <p:bldP spid="51" grpId="1"/>
      <p:bldP spid="52" grpId="0"/>
      <p:bldP spid="54" grpId="0" animBg="1"/>
      <p:bldP spid="56" grpId="0"/>
      <p:bldP spid="56" grpId="1"/>
      <p:bldP spid="57" grpId="0"/>
      <p:bldP spid="57" grpId="1"/>
      <p:bldP spid="5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تُخزّن البيانات على صورة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dirty="0" smtClean="0">
                <a:latin typeface="Arial"/>
                <a:ea typeface="GE SS TV Bold" pitchFamily="18" charset="-78"/>
                <a:cs typeface="Arial"/>
              </a:rPr>
              <a:t>◄ </a:t>
            </a:r>
            <a:r>
              <a:rPr lang="ar-JO" sz="1600" dirty="0" smtClean="0">
                <a:latin typeface="Calibri"/>
                <a:ea typeface="GE SS TV Bold" pitchFamily="18" charset="-78"/>
                <a:cs typeface="+mj-cs"/>
              </a:rPr>
              <a:t> </a:t>
            </a:r>
            <a:r>
              <a:rPr lang="ar-JO" sz="1600" b="1" dirty="0" smtClean="0">
                <a:solidFill>
                  <a:srgbClr val="3333FF"/>
                </a:solidFill>
                <a:latin typeface="Calibri"/>
                <a:ea typeface="GE SS TV Bold" pitchFamily="18" charset="-78"/>
                <a:cs typeface="+mj-cs"/>
              </a:rPr>
              <a:t>ملفات</a:t>
            </a:r>
            <a:r>
              <a:rPr lang="ar-JO" sz="1600" dirty="0" smtClean="0">
                <a:latin typeface="Calibri"/>
                <a:ea typeface="GE SS TV Bold" pitchFamily="18" charset="-78"/>
                <a:cs typeface="+mj-cs"/>
              </a:rPr>
              <a:t> في الحاسوب</a:t>
            </a:r>
            <a:br>
              <a:rPr lang="ar-JO" sz="1600" dirty="0" smtClean="0">
                <a:latin typeface="Calibri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Calibri"/>
                <a:ea typeface="GE SS TV Bold" pitchFamily="18" charset="-78"/>
                <a:cs typeface="+mj-cs"/>
              </a:rPr>
              <a:t>إمّا على القرص الصلب أو على وسائط التخزين الأخرى !!!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6" name="صورة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139" y="2132856"/>
            <a:ext cx="1665543" cy="158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74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مستطيل مستدير الزوايا 55"/>
          <p:cNvSpPr/>
          <p:nvPr/>
        </p:nvSpPr>
        <p:spPr>
          <a:xfrm>
            <a:off x="5288088" y="5517232"/>
            <a:ext cx="3136721" cy="50405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681466"/>
            <a:ext cx="3554918" cy="45697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707755" y="5589240"/>
            <a:ext cx="429738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Arial"/>
                <a:ea typeface="GE SS TV Bold" pitchFamily="18" charset="-78"/>
                <a:cs typeface="Arial"/>
              </a:rPr>
              <a:t>☼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يتمّ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تسمية الملف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باسم مُناسب لمحتواه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5886812" y="2924944"/>
            <a:ext cx="176584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5224" y="2562044"/>
            <a:ext cx="2057136" cy="360040"/>
          </a:xfrm>
          <a:prstGeom prst="rect">
            <a:avLst/>
          </a:prstGeom>
        </p:spPr>
      </p:pic>
      <p:sp>
        <p:nvSpPr>
          <p:cNvPr id="51" name="دمعة 50"/>
          <p:cNvSpPr/>
          <p:nvPr/>
        </p:nvSpPr>
        <p:spPr>
          <a:xfrm>
            <a:off x="7406205" y="3645024"/>
            <a:ext cx="956325" cy="792088"/>
          </a:xfrm>
          <a:prstGeom prst="teardrop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2" name="دمعة 51"/>
          <p:cNvSpPr/>
          <p:nvPr/>
        </p:nvSpPr>
        <p:spPr>
          <a:xfrm flipH="1">
            <a:off x="5364088" y="3645024"/>
            <a:ext cx="918280" cy="792088"/>
          </a:xfrm>
          <a:prstGeom prst="teardrop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3" name="مربع نص 52"/>
          <p:cNvSpPr txBox="1"/>
          <p:nvPr/>
        </p:nvSpPr>
        <p:spPr>
          <a:xfrm>
            <a:off x="7471375" y="3882534"/>
            <a:ext cx="84504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نصّ</a:t>
            </a:r>
            <a:endParaRPr lang="ar-JO" sz="16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4" name="مربع نص 53"/>
          <p:cNvSpPr txBox="1"/>
          <p:nvPr/>
        </p:nvSpPr>
        <p:spPr>
          <a:xfrm>
            <a:off x="5400707" y="3789039"/>
            <a:ext cx="845041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برنامج تنفيذي</a:t>
            </a:r>
            <a:endParaRPr lang="ar-JO" sz="15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13" name="شكل بيضاوي 12"/>
          <p:cNvSpPr/>
          <p:nvPr/>
        </p:nvSpPr>
        <p:spPr>
          <a:xfrm>
            <a:off x="6371509" y="3645024"/>
            <a:ext cx="900000" cy="900000"/>
          </a:xfrm>
          <a:prstGeom prst="ellipse">
            <a:avLst/>
          </a:prstGeom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5" name="مربع نص 54"/>
          <p:cNvSpPr txBox="1"/>
          <p:nvPr/>
        </p:nvSpPr>
        <p:spPr>
          <a:xfrm>
            <a:off x="6391255" y="3896761"/>
            <a:ext cx="84504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صورة</a:t>
            </a:r>
            <a:endParaRPr lang="ar-JO" sz="16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200" y="4725145"/>
            <a:ext cx="625150" cy="648072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661" y="4725145"/>
            <a:ext cx="573411" cy="627484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3493" y="4725144"/>
            <a:ext cx="500606" cy="627486"/>
          </a:xfrm>
          <a:prstGeom prst="rect">
            <a:avLst/>
          </a:prstGeom>
        </p:spPr>
      </p:pic>
      <p:cxnSp>
        <p:nvCxnSpPr>
          <p:cNvPr id="57" name="رابط مستقيم 56"/>
          <p:cNvCxnSpPr/>
          <p:nvPr/>
        </p:nvCxnSpPr>
        <p:spPr>
          <a:xfrm flipH="1">
            <a:off x="5423326" y="6048000"/>
            <a:ext cx="29392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88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3527</TotalTime>
  <Words>917</Words>
  <Application>Microsoft Office PowerPoint</Application>
  <PresentationFormat>عرض على الشاشة (3:4)‏</PresentationFormat>
  <Paragraphs>385</Paragraphs>
  <Slides>37</Slides>
  <Notes>22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44" baseType="lpstr">
      <vt:lpstr>Arial</vt:lpstr>
      <vt:lpstr>Times New Roman</vt:lpstr>
      <vt:lpstr>Calibri</vt:lpstr>
      <vt:lpstr>GE SS TV Bold</vt:lpstr>
      <vt:lpstr>DecoType Thuluth</vt:lpstr>
      <vt:lpstr>Adobe Arabic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Sameer</dc:creator>
  <cp:lastModifiedBy>Sameer</cp:lastModifiedBy>
  <cp:revision>384</cp:revision>
  <dcterms:created xsi:type="dcterms:W3CDTF">2020-03-23T07:50:42Z</dcterms:created>
  <dcterms:modified xsi:type="dcterms:W3CDTF">2020-08-25T08:12:57Z</dcterms:modified>
</cp:coreProperties>
</file>