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68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66" r:id="rId11"/>
    <p:sldId id="267" r:id="rId12"/>
    <p:sldId id="269" r:id="rId13"/>
    <p:sldId id="283" r:id="rId14"/>
    <p:sldId id="284" r:id="rId15"/>
    <p:sldId id="270" r:id="rId16"/>
    <p:sldId id="271" r:id="rId17"/>
    <p:sldId id="274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FFCC"/>
    <a:srgbClr val="FFCCFF"/>
    <a:srgbClr val="FFFF66"/>
    <a:srgbClr val="1C2BBC"/>
    <a:srgbClr val="D4D438"/>
    <a:srgbClr val="FAF290"/>
    <a:srgbClr val="8CAE5E"/>
    <a:srgbClr val="DD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32" autoAdjust="0"/>
    <p:restoredTop sz="64654" autoAdjust="0"/>
  </p:normalViewPr>
  <p:slideViewPr>
    <p:cSldViewPr>
      <p:cViewPr varScale="1">
        <p:scale>
          <a:sx n="72" d="100"/>
          <a:sy n="72" d="100"/>
        </p:scale>
        <p:origin x="115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4774-814D-40D8-8105-0D009E854A8E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E2866-9716-46F8-AE86-647620BD9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71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B180-9CE4-4F4E-A5EE-5C3009C14AF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21DF-5D82-49EA-B00F-6422EC79F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48958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B180-9CE4-4F4E-A5EE-5C3009C14AF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21DF-5D82-49EA-B00F-6422EC79F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29006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B180-9CE4-4F4E-A5EE-5C3009C14AF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21DF-5D82-49EA-B00F-6422EC79F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28135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B180-9CE4-4F4E-A5EE-5C3009C14AF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21DF-5D82-49EA-B00F-6422EC79F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87089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B180-9CE4-4F4E-A5EE-5C3009C14AF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21DF-5D82-49EA-B00F-6422EC79F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58216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B180-9CE4-4F4E-A5EE-5C3009C14AF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21DF-5D82-49EA-B00F-6422EC79F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74694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B180-9CE4-4F4E-A5EE-5C3009C14AF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21DF-5D82-49EA-B00F-6422EC79F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72872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B180-9CE4-4F4E-A5EE-5C3009C14AF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21DF-5D82-49EA-B00F-6422EC79F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44446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B180-9CE4-4F4E-A5EE-5C3009C14AF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21DF-5D82-49EA-B00F-6422EC79F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87946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B180-9CE4-4F4E-A5EE-5C3009C14AF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21DF-5D82-49EA-B00F-6422EC79F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28478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B180-9CE4-4F4E-A5EE-5C3009C14AF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21DF-5D82-49EA-B00F-6422EC79F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39965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BB180-9CE4-4F4E-A5EE-5C3009C14AF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021DF-5D82-49EA-B00F-6422EC79F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3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ertech.rice.edu/Participants/louviere/Newton/law1.html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&#1575;&#1587;&#1581;&#1575;&#1602;%20&#1606;&#1610;&#1608;&#1578;&#1606;.docx" TargetMode="External"/><Relationship Id="rId5" Type="http://schemas.openxmlformats.org/officeDocument/2006/relationships/image" Target="../media/image2.jpg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hyperlink" Target="videoplayback%20(5).mp4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gravity-force-lab/latest/gravity-force-lab_en.html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" TargetMode="External"/><Relationship Id="rId2" Type="http://schemas.openxmlformats.org/officeDocument/2006/relationships/hyperlink" Target="http://www.phys4arab.net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awdoo3.com/%D8%AA%D8%B9%D8%B1%D9%8A%D9%81_%D8%A7%D9%84%D9%82%D8%B5%D9%88%D8%B1_%D8%A7%D9%84%D8%B0%D8%A7%D8%AA%D9%8A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19200" y="1143000"/>
            <a:ext cx="6629400" cy="4343400"/>
          </a:xfrm>
          <a:prstGeom prst="frame">
            <a:avLst>
              <a:gd name="adj1" fmla="val 8202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LB" sz="3600" b="1" dirty="0">
              <a:solidFill>
                <a:schemeClr val="tx1"/>
              </a:solidFill>
            </a:endParaRPr>
          </a:p>
          <a:p>
            <a:pPr algn="ctr"/>
            <a:r>
              <a:rPr lang="ar-LB" sz="3600" b="1" dirty="0">
                <a:solidFill>
                  <a:schemeClr val="tx1"/>
                </a:solidFill>
              </a:rPr>
              <a:t>قوانين نيوتن في الحركة</a:t>
            </a:r>
          </a:p>
          <a:p>
            <a:pPr algn="ctr"/>
            <a:r>
              <a:rPr lang="ar-LB" sz="3600" b="1" dirty="0">
                <a:solidFill>
                  <a:schemeClr val="tx1"/>
                </a:solidFill>
              </a:rPr>
              <a:t> </a:t>
            </a:r>
            <a:br>
              <a:rPr lang="ar-LB" sz="3600" b="1" dirty="0">
                <a:solidFill>
                  <a:schemeClr val="tx1"/>
                </a:solidFill>
              </a:rPr>
            </a:br>
            <a:r>
              <a:rPr lang="ar-JO" sz="3600" b="1">
                <a:solidFill>
                  <a:schemeClr val="tx1"/>
                </a:solidFill>
              </a:rPr>
              <a:t>خديجة أبودلبوح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05"/>
            <a:ext cx="2568222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99186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066800"/>
            <a:ext cx="777240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ar-LB" sz="3200" b="1" dirty="0"/>
              <a:t>عندما نضع قطعة الخبز على المطرقة ثم ندخلها في الفرن ونسحبها للخارج نلاحظ أن قطعة الخبر تسقط داخل الفرن نتيجة لخاصية القصور الذاتي </a:t>
            </a:r>
            <a:endParaRPr lang="en-US" sz="3200" b="1" dirty="0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81000" y="6172200"/>
            <a:ext cx="533400" cy="381000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066800" y="6172200"/>
            <a:ext cx="533400" cy="381000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1752600" y="6172200"/>
            <a:ext cx="457200" cy="3810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C:\Users\خديجه\AppData\Local\Microsoft\Windows\Temporary Internet Files\Content.IE5\VIJ9ELJB\panadero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23" y="3001851"/>
            <a:ext cx="6591300" cy="279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49007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456" y="4309631"/>
            <a:ext cx="4504835" cy="2066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036" y="1309255"/>
            <a:ext cx="5562600" cy="243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609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2400" b="1" dirty="0"/>
              <a:t>سؤال : عند وضع قطعة نقود على قطعة من الورق المقوى فوق كوب زجاجي ثم دفع الورقة او سحبها بسرعة فان قطعة النقود تسقط في الكوب . فسر ذلك </a:t>
            </a:r>
            <a:endParaRPr lang="en-US" sz="2400" b="1" dirty="0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81000" y="6172200"/>
            <a:ext cx="533400" cy="381000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066800" y="6172200"/>
            <a:ext cx="533400" cy="381000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1752600" y="6172200"/>
            <a:ext cx="457200" cy="3810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3400" y="2057399"/>
            <a:ext cx="2286000" cy="3285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b="1" dirty="0"/>
              <a:t>عند سحب الورقة تبقى القطعة المعدنيه مكانها بسبب قصورها عن الحركة ثم تؤثر بها الجاذبية الارضية فتسقط الى الاسفل داخل الكأس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0913419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2">
                <a:lumMod val="0"/>
                <a:lumOff val="100000"/>
                <a:alpha val="81000"/>
              </a:schemeClr>
            </a:gs>
            <a:gs pos="93000">
              <a:schemeClr val="accent2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0691" y="843685"/>
            <a:ext cx="438293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LB" sz="3200" b="1" dirty="0"/>
              <a:t>تطبيقات على قانون نيوتن الأول</a:t>
            </a:r>
            <a:endParaRPr lang="en-US" sz="3200" b="1" dirty="0"/>
          </a:p>
        </p:txBody>
      </p:sp>
      <p:sp>
        <p:nvSpPr>
          <p:cNvPr id="3" name="Round Same Side Corner Rectangle 2"/>
          <p:cNvSpPr/>
          <p:nvPr/>
        </p:nvSpPr>
        <p:spPr>
          <a:xfrm>
            <a:off x="4495800" y="2209800"/>
            <a:ext cx="4038600" cy="1371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400" b="1" dirty="0"/>
              <a:t>استخدام راكب السيارة حزام الأمان في السيارة</a:t>
            </a:r>
            <a:endParaRPr lang="en-US" sz="2400" dirty="0"/>
          </a:p>
        </p:txBody>
      </p:sp>
      <p:sp>
        <p:nvSpPr>
          <p:cNvPr id="4" name="Round Single Corner Rectangle 3"/>
          <p:cNvSpPr/>
          <p:nvPr/>
        </p:nvSpPr>
        <p:spPr>
          <a:xfrm>
            <a:off x="4495800" y="3962400"/>
            <a:ext cx="4038600" cy="12192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400" b="1" dirty="0"/>
              <a:t>استخدام الوسادة الهوائية في السيارة</a:t>
            </a:r>
            <a:endParaRPr lang="en-US" sz="2400" b="1" dirty="0"/>
          </a:p>
        </p:txBody>
      </p:sp>
      <p:sp>
        <p:nvSpPr>
          <p:cNvPr id="6" name="Round Single Corner Rectangle 5"/>
          <p:cNvSpPr/>
          <p:nvPr/>
        </p:nvSpPr>
        <p:spPr>
          <a:xfrm>
            <a:off x="4495800" y="5486400"/>
            <a:ext cx="4038600" cy="1143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/>
              <a:t>مقاعد السلامة للأطفال</a:t>
            </a:r>
            <a:endParaRPr lang="en-US" sz="2800" b="1" dirty="0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381000" y="6172200"/>
            <a:ext cx="533400" cy="381000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1066800" y="6172200"/>
            <a:ext cx="533400" cy="381000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1752600" y="6172200"/>
            <a:ext cx="457200" cy="3810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خديجه\AppData\Local\Microsoft\Windows\Temporary Internet Files\Content.IE5\VIJ9ELJB\imagesCA1UI4RU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3429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909707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191000"/>
            <a:ext cx="6172200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676400"/>
            <a:ext cx="5753100" cy="1924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457200"/>
            <a:ext cx="3505200" cy="838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200" b="1" dirty="0"/>
              <a:t>مشاهدات أخرى 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08752347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88454"/>
            <a:ext cx="7467600" cy="3276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563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http://teachertech.rice.edu/Participants/louviere/Newton/law1.html</a:t>
            </a:r>
            <a:endParaRPr lang="or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878703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accent2">
                <a:lumMod val="40000"/>
                <a:lumOff val="60000"/>
              </a:schemeClr>
            </a:gs>
            <a:gs pos="29000">
              <a:schemeClr val="accent2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533400"/>
            <a:ext cx="4509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قانون نيوتن الثاني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2888673" y="1738745"/>
            <a:ext cx="5715000" cy="1600200"/>
          </a:xfrm>
          <a:prstGeom prst="wedgeRectCallout">
            <a:avLst>
              <a:gd name="adj1" fmla="val -42096"/>
              <a:gd name="adj2" fmla="val 80682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400" b="1" dirty="0">
                <a:solidFill>
                  <a:schemeClr val="bg1"/>
                </a:solidFill>
              </a:rPr>
              <a:t>لو كانت محصلة القوة على جسم لا تساوي صفر فكيف ستكون الحالة الحركية للجسم ؟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4038600"/>
            <a:ext cx="4800600" cy="1524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or-IN" sz="2400" b="1" dirty="0">
                <a:solidFill>
                  <a:schemeClr val="tx1"/>
                </a:solidFill>
              </a:rPr>
              <a:t>هذا ما يجيب عنه قانون نيوتن الثاني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8673" y="5791200"/>
            <a:ext cx="5569527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b="1" dirty="0"/>
              <a:t>تذكر </a:t>
            </a:r>
            <a:br>
              <a:rPr lang="ar-JO" b="1" dirty="0"/>
            </a:br>
            <a:r>
              <a:rPr lang="ar-JO" b="1" dirty="0"/>
              <a:t>التسارع = التغير في السرعه \ التغير في الزمن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9451164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746" y="166255"/>
            <a:ext cx="86868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LB" sz="2400" b="1" dirty="0"/>
              <a:t>ماذا يحدث لتسارع جسم تبقى كتلته ثابتة لا تتغير إذا تم مضاعفة القوة المؤثرة عليه</a:t>
            </a:r>
            <a:r>
              <a:rPr lang="or-IN" sz="2400" b="1" dirty="0"/>
              <a:t>؟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64" y="852055"/>
            <a:ext cx="6979228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05400" y="3657600"/>
            <a:ext cx="3318164" cy="1447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b="1" dirty="0"/>
              <a:t>في الشكل الثاني ضاعفنا القوة </a:t>
            </a:r>
            <a:br>
              <a:rPr lang="or-IN" b="1" dirty="0"/>
            </a:br>
            <a:r>
              <a:rPr lang="ar-JO" b="1" dirty="0"/>
              <a:t>القوة الثانية = 2 × القوة الاولى </a:t>
            </a:r>
            <a:br>
              <a:rPr lang="ar-JO" b="1" dirty="0"/>
            </a:br>
            <a:endParaRPr lang="en-US" b="1" dirty="0"/>
          </a:p>
        </p:txBody>
      </p:sp>
      <p:sp>
        <p:nvSpPr>
          <p:cNvPr id="6" name="Striped Right Arrow 5"/>
          <p:cNvSpPr/>
          <p:nvPr/>
        </p:nvSpPr>
        <p:spPr>
          <a:xfrm rot="10800000">
            <a:off x="3581400" y="4114800"/>
            <a:ext cx="1371600" cy="762000"/>
          </a:xfrm>
          <a:prstGeom prst="stripedRightArrow">
            <a:avLst>
              <a:gd name="adj1" fmla="val 28182"/>
              <a:gd name="adj2" fmla="val 37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3657600"/>
            <a:ext cx="3200399" cy="1447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/>
              <a:t>ونتيجة لذلك يتضاعف التسارع </a:t>
            </a:r>
            <a:br>
              <a:rPr lang="ar-JO" b="1" dirty="0"/>
            </a:br>
            <a:r>
              <a:rPr lang="ar-JO" b="1" dirty="0"/>
              <a:t>التسارع الثاني= 2× التسارع الاول 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3048000" y="5368636"/>
            <a:ext cx="4876800" cy="1295400"/>
          </a:xfrm>
          <a:prstGeom prst="rect">
            <a:avLst/>
          </a:prstGeom>
          <a:solidFill>
            <a:srgbClr val="FAF2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400" b="1" dirty="0">
                <a:solidFill>
                  <a:schemeClr val="tx1"/>
                </a:solidFill>
              </a:rPr>
              <a:t>يتضاعف تسارع الجسم إذا تم مضاعفة</a:t>
            </a:r>
          </a:p>
          <a:p>
            <a:pPr algn="ctr"/>
            <a:r>
              <a:rPr lang="ar-LB" sz="2400" b="1" dirty="0">
                <a:solidFill>
                  <a:schemeClr val="tx1"/>
                </a:solidFill>
              </a:rPr>
              <a:t>القوة المؤثرة عليه أي أن التسارع</a:t>
            </a:r>
          </a:p>
          <a:p>
            <a:pPr algn="ctr"/>
            <a:r>
              <a:rPr lang="ar-LB" sz="2400" b="1" dirty="0">
                <a:solidFill>
                  <a:schemeClr val="tx1"/>
                </a:solidFill>
              </a:rPr>
              <a:t>يتناسب طرديا مع محصلة القوة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1066800" y="5791200"/>
            <a:ext cx="1253836" cy="762000"/>
          </a:xfrm>
          <a:prstGeom prst="leftArrow">
            <a:avLst>
              <a:gd name="adj1" fmla="val 71818"/>
              <a:gd name="adj2" fmla="val 7181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b="1" dirty="0"/>
              <a:t>يتبع ...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7971005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5237" y="990600"/>
            <a:ext cx="7315200" cy="2362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/>
              <a:t>صاغ نيوتن القانون الثاني للحركة على النحو الاتي :</a:t>
            </a:r>
            <a:br>
              <a:rPr lang="ar-JO" sz="2400" b="1" dirty="0"/>
            </a:br>
            <a:r>
              <a:rPr lang="ar-JO" sz="2400" b="1" dirty="0"/>
              <a:t>اذا اثرت قوة في جسم اكسبته تسارعا باتجاهها يتناسب طرديا معها </a:t>
            </a:r>
            <a:endParaRPr lang="en-US" sz="24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4114800" y="4264191"/>
            <a:ext cx="4225637" cy="20007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/>
              <a:t>ويعبر عنه رياضيا بالصيغة الاتيه : </a:t>
            </a:r>
            <a:br>
              <a:rPr lang="ar-JO" sz="2400" dirty="0"/>
            </a:br>
            <a:r>
              <a:rPr lang="ar-JO" sz="2400" dirty="0"/>
              <a:t>ق المحصلة = ك×ت</a:t>
            </a:r>
            <a:br>
              <a:rPr lang="ar-JO" sz="2400" dirty="0"/>
            </a:br>
            <a:r>
              <a:rPr lang="ar-JO" sz="2400" dirty="0"/>
              <a:t>حيث ك : الكتلة ( كغ) </a:t>
            </a:r>
            <a:br>
              <a:rPr lang="ar-JO" sz="2400" dirty="0"/>
            </a:br>
            <a:r>
              <a:rPr lang="ar-JO" sz="2400" dirty="0"/>
              <a:t>ت : التسارع (م\ث )</a:t>
            </a:r>
            <a:endParaRPr lang="en-US" sz="2400" dirty="0"/>
          </a:p>
        </p:txBody>
      </p:sp>
      <p:sp>
        <p:nvSpPr>
          <p:cNvPr id="4" name="Isosceles Triangle 3"/>
          <p:cNvSpPr/>
          <p:nvPr/>
        </p:nvSpPr>
        <p:spPr>
          <a:xfrm>
            <a:off x="762000" y="4097404"/>
            <a:ext cx="2514600" cy="1905000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440383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/>
              <a:t>ق </a:t>
            </a:r>
            <a:r>
              <a:rPr lang="ar-JO" sz="1400" b="1" dirty="0"/>
              <a:t>م</a:t>
            </a:r>
            <a:endParaRPr lang="en-US" sz="1400" b="1" dirty="0"/>
          </a:p>
        </p:txBody>
      </p:sp>
      <p:cxnSp>
        <p:nvCxnSpPr>
          <p:cNvPr id="9" name="Straight Connector 8"/>
          <p:cNvCxnSpPr>
            <a:stCxn id="4" idx="1"/>
            <a:endCxn id="4" idx="5"/>
          </p:cNvCxnSpPr>
          <p:nvPr/>
        </p:nvCxnSpPr>
        <p:spPr>
          <a:xfrm>
            <a:off x="1390650" y="5049904"/>
            <a:ext cx="1257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4" idx="3"/>
          </p:cNvCxnSpPr>
          <p:nvPr/>
        </p:nvCxnSpPr>
        <p:spPr>
          <a:xfrm>
            <a:off x="2019300" y="5049904"/>
            <a:ext cx="0" cy="952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54382" y="5264544"/>
            <a:ext cx="51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/>
              <a:t>ك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25237" y="5258545"/>
            <a:ext cx="1196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/>
              <a:t>ت    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56509" y="5264544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b="1" dirty="0"/>
              <a:t>×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64727" y="5572320"/>
            <a:ext cx="304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800" dirty="0">
                <a:solidFill>
                  <a:schemeClr val="bg1"/>
                </a:solidFill>
              </a:rPr>
              <a:t>2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26380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ded Corner 2"/>
          <p:cNvSpPr/>
          <p:nvPr/>
        </p:nvSpPr>
        <p:spPr>
          <a:xfrm>
            <a:off x="685800" y="609600"/>
            <a:ext cx="7543800" cy="411480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0070C0"/>
                </a:solidFill>
              </a:rPr>
              <a:t>ا</a:t>
            </a:r>
            <a:r>
              <a:rPr lang="ar-JO" sz="3200" b="1" u="sng" dirty="0">
                <a:solidFill>
                  <a:srgbClr val="0070C0"/>
                </a:solidFill>
              </a:rPr>
              <a:t>ستراتيجية حل المسائل باستخدام قانون نيوتن الثاني :</a:t>
            </a:r>
          </a:p>
          <a:p>
            <a:pPr algn="ctr"/>
            <a:endParaRPr lang="ar-JO" sz="2400" b="1" dirty="0">
              <a:solidFill>
                <a:srgbClr val="0070C0"/>
              </a:solidFill>
            </a:endParaRPr>
          </a:p>
          <a:p>
            <a:pPr algn="ctr"/>
            <a:r>
              <a:rPr lang="ar-JO" sz="2400" b="1" dirty="0"/>
              <a:t>- حدد جميع القوى المؤثرة في الجسم .</a:t>
            </a:r>
          </a:p>
          <a:p>
            <a:pPr algn="ctr"/>
            <a:r>
              <a:rPr lang="ar-JO" sz="2400" b="1" dirty="0"/>
              <a:t> - حدد اتجاه كل قوة .</a:t>
            </a:r>
            <a:br>
              <a:rPr lang="ar-JO" sz="2400" b="1" dirty="0"/>
            </a:br>
            <a:r>
              <a:rPr lang="ar-JO" sz="2400" b="1" dirty="0"/>
              <a:t>- حدد اتجاه حركة الجسم .</a:t>
            </a:r>
            <a:br>
              <a:rPr lang="ar-JO" sz="2400" b="1" dirty="0"/>
            </a:br>
            <a:r>
              <a:rPr lang="ar-JO" sz="2400" b="1" dirty="0"/>
              <a:t>- جد محصلة القوة .</a:t>
            </a:r>
            <a:br>
              <a:rPr lang="ar-JO" sz="2400" b="1" dirty="0"/>
            </a:br>
            <a:r>
              <a:rPr lang="ar-JO" sz="2400" b="1" dirty="0"/>
              <a:t>- طبق قانون نيوتن الثاني لايجاد التسارع .</a:t>
            </a:r>
            <a:br>
              <a:rPr lang="ar-JO" sz="2400" b="1" dirty="0"/>
            </a:br>
            <a:endParaRPr lang="en-US" sz="2400" b="1" dirty="0"/>
          </a:p>
        </p:txBody>
      </p:sp>
      <p:sp>
        <p:nvSpPr>
          <p:cNvPr id="2" name="Oval 1"/>
          <p:cNvSpPr/>
          <p:nvPr/>
        </p:nvSpPr>
        <p:spPr>
          <a:xfrm>
            <a:off x="1981200" y="5105400"/>
            <a:ext cx="7010400" cy="1524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b="1" dirty="0"/>
              <a:t>ملاحظة : اذا لم يكتسب الجسم تسارعا ( سرعته ثابته او صفر) </a:t>
            </a:r>
          </a:p>
          <a:p>
            <a:pPr algn="ctr"/>
            <a:r>
              <a:rPr lang="ar-JO" b="1" dirty="0"/>
              <a:t> فهذا يعني ان محصلة القوة المؤثرة عليه تساوي صفر فيكون الجسم متزنا .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381000" y="5410200"/>
            <a:ext cx="2514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/>
              <a:t>وهذا هو قانون نيوتن الاول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0421652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610600" cy="2438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000" b="1" dirty="0">
                <a:solidFill>
                  <a:schemeClr val="tx1"/>
                </a:solidFill>
              </a:rPr>
              <a:t>في الشكل المجاور صندوق كتلته 20 كغ موضوع على سطح املس سحب بقوة مقدارها 80 نيوتن ولمدة 4 ثوان احسب :</a:t>
            </a:r>
            <a:br>
              <a:rPr lang="ar-JO" sz="2000" b="1" dirty="0">
                <a:solidFill>
                  <a:schemeClr val="tx1"/>
                </a:solidFill>
              </a:rPr>
            </a:br>
            <a:r>
              <a:rPr lang="ar-JO" sz="2000" b="1" dirty="0">
                <a:solidFill>
                  <a:schemeClr val="tx1"/>
                </a:solidFill>
              </a:rPr>
              <a:t>1) تسارع الصندوق </a:t>
            </a:r>
            <a:br>
              <a:rPr lang="ar-JO" sz="2000" b="1" dirty="0">
                <a:solidFill>
                  <a:schemeClr val="tx1"/>
                </a:solidFill>
              </a:rPr>
            </a:br>
            <a:r>
              <a:rPr lang="ar-JO" sz="2000" b="1" dirty="0">
                <a:solidFill>
                  <a:schemeClr val="tx1"/>
                </a:solidFill>
              </a:rPr>
              <a:t>2) سرعة الصندوق النهائية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Cube 4"/>
          <p:cNvSpPr/>
          <p:nvPr/>
        </p:nvSpPr>
        <p:spPr>
          <a:xfrm>
            <a:off x="1066800" y="1447800"/>
            <a:ext cx="1219200" cy="9144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050" dirty="0"/>
              <a:t>ك = 20 كغ</a:t>
            </a:r>
            <a:endParaRPr lang="en-US" sz="1050" dirty="0"/>
          </a:p>
        </p:txBody>
      </p:sp>
      <p:sp>
        <p:nvSpPr>
          <p:cNvPr id="6" name="Right Arrow 5"/>
          <p:cNvSpPr/>
          <p:nvPr/>
        </p:nvSpPr>
        <p:spPr>
          <a:xfrm>
            <a:off x="2279073" y="1790700"/>
            <a:ext cx="1143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79073" y="1594646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100" b="1" dirty="0"/>
              <a:t>ق = 80 نيوتن </a:t>
            </a:r>
            <a:endParaRPr lang="en-US" sz="11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4" t="41339" r="23318" b="42188"/>
          <a:stretch/>
        </p:blipFill>
        <p:spPr>
          <a:xfrm>
            <a:off x="251791" y="4304770"/>
            <a:ext cx="8839200" cy="2133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3400" y="2690336"/>
            <a:ext cx="8153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LB" sz="2000" b="1" dirty="0"/>
              <a:t>الحل :</a:t>
            </a:r>
            <a:br>
              <a:rPr lang="ar-LB" sz="2000" b="1" dirty="0"/>
            </a:br>
            <a:r>
              <a:rPr lang="ar-LB" sz="2000" b="1" dirty="0"/>
              <a:t>اولا يجب تحديد القوى المؤثرة في الجسم </a:t>
            </a:r>
            <a:br>
              <a:rPr lang="ar-LB" sz="2000" b="1" dirty="0"/>
            </a:br>
            <a:r>
              <a:rPr lang="ar-LB" sz="2000" b="1" dirty="0"/>
              <a:t>( الجسم متزن عموديا القوة العموديه = قوة الوزن ) </a:t>
            </a:r>
            <a:br>
              <a:rPr lang="ar-LB" sz="2000" b="1" dirty="0"/>
            </a:br>
            <a:r>
              <a:rPr lang="ar-LB" sz="2000" b="1" dirty="0"/>
              <a:t>القوة التي اثرت في الجسم في مجال حركته هي قوة السحب فقط ( لاحظ ان السطح املس اي لا توجد قوة احتكاك )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" y="6338500"/>
            <a:ext cx="2736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b="1" dirty="0"/>
              <a:t>لان الجسم ساكن في البداية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8725239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685800"/>
            <a:ext cx="6629400" cy="1143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200" b="1" dirty="0">
                <a:latin typeface="Arial Black" pitchFamily="34" charset="0"/>
              </a:rPr>
              <a:t>قوانين نيوتن في الحركة </a:t>
            </a:r>
            <a:endParaRPr lang="en-US" sz="3200" b="1" dirty="0">
              <a:latin typeface="Arial Black" pitchFamily="34" charset="0"/>
            </a:endParaRPr>
          </a:p>
        </p:txBody>
      </p:sp>
      <p:cxnSp>
        <p:nvCxnSpPr>
          <p:cNvPr id="3" name="Straight Connector 2"/>
          <p:cNvCxnSpPr>
            <a:stCxn id="2" idx="2"/>
          </p:cNvCxnSpPr>
          <p:nvPr/>
        </p:nvCxnSpPr>
        <p:spPr>
          <a:xfrm>
            <a:off x="4762500" y="1828800"/>
            <a:ext cx="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447800" y="3886200"/>
            <a:ext cx="6324600" cy="6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772400" y="3893127"/>
            <a:ext cx="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62500" y="3886200"/>
            <a:ext cx="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47800" y="3886200"/>
            <a:ext cx="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hlinkClick r:id="rId2" action="ppaction://hlinksldjump"/>
          </p:cNvPr>
          <p:cNvSpPr/>
          <p:nvPr/>
        </p:nvSpPr>
        <p:spPr>
          <a:xfrm>
            <a:off x="6438900" y="4668982"/>
            <a:ext cx="26670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or-IN" sz="3200" dirty="0"/>
              <a:t>قانون نيوتن ا</a:t>
            </a:r>
            <a:r>
              <a:rPr lang="ar-LB" sz="3200" dirty="0"/>
              <a:t>لأ</a:t>
            </a:r>
            <a:r>
              <a:rPr lang="or-IN" sz="3200" dirty="0"/>
              <a:t>ول </a:t>
            </a:r>
            <a:endParaRPr lang="en-US" sz="3200" dirty="0"/>
          </a:p>
        </p:txBody>
      </p:sp>
      <p:sp>
        <p:nvSpPr>
          <p:cNvPr id="9" name="Oval 8">
            <a:hlinkClick r:id="rId3" action="ppaction://hlinksldjump"/>
          </p:cNvPr>
          <p:cNvSpPr/>
          <p:nvPr/>
        </p:nvSpPr>
        <p:spPr>
          <a:xfrm>
            <a:off x="3429000" y="4655127"/>
            <a:ext cx="26670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200" dirty="0"/>
              <a:t>قانون نيوتن الثاني </a:t>
            </a:r>
            <a:endParaRPr lang="en-US" sz="3200" dirty="0"/>
          </a:p>
        </p:txBody>
      </p:sp>
      <p:sp>
        <p:nvSpPr>
          <p:cNvPr id="10" name="Oval 9">
            <a:hlinkClick r:id="rId4" action="ppaction://hlinksldjump"/>
          </p:cNvPr>
          <p:cNvSpPr/>
          <p:nvPr/>
        </p:nvSpPr>
        <p:spPr>
          <a:xfrm>
            <a:off x="228600" y="4655127"/>
            <a:ext cx="26670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200" dirty="0"/>
              <a:t>قانون نيوتن الثالث 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33573"/>
            <a:ext cx="6477000" cy="1876427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109"/>
            <a:ext cx="1447800" cy="149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41315"/>
      </p:ext>
    </p:extLst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371600"/>
            <a:ext cx="8305800" cy="27432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/>
              <a:t>اذا تفاعل جسمان (أ، ب) فان القوة التي يؤثر بها الجسم (ب) في الجسم (أ) تساوي مقدار القوة التي </a:t>
            </a:r>
          </a:p>
          <a:p>
            <a:pPr algn="ctr"/>
            <a:r>
              <a:rPr lang="ar-JO" sz="2400" b="1" dirty="0"/>
              <a:t>يؤثر بها الجسم (أ) في الجسم (ب) وتعلكسها في الاتجاه .</a:t>
            </a:r>
          </a:p>
          <a:p>
            <a:pPr algn="ctr"/>
            <a:endParaRPr lang="ar-JO" sz="2400" b="1" dirty="0"/>
          </a:p>
          <a:p>
            <a:pPr algn="ctr"/>
            <a:r>
              <a:rPr lang="ar-JO" sz="2400" b="1" dirty="0">
                <a:solidFill>
                  <a:srgbClr val="FFFF00"/>
                </a:solidFill>
              </a:rPr>
              <a:t>وبصيغة اخرى  </a:t>
            </a:r>
            <a:r>
              <a:rPr lang="ar-JO" sz="2400" b="1" dirty="0"/>
              <a:t>لكل فعل رد فعل مساوي له في المقدار ومعاكس له في الاتجاه .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2661338" y="228600"/>
            <a:ext cx="4342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قانون نيوتن الثالث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4832766" y="4495800"/>
            <a:ext cx="3854034" cy="1562636"/>
          </a:xfrm>
          <a:prstGeom prst="ellipse">
            <a:avLst/>
          </a:prstGeom>
          <a:solidFill>
            <a:srgbClr val="D4D4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chemeClr val="tx1"/>
                </a:solidFill>
              </a:rPr>
              <a:t>وبصورة رياضية </a:t>
            </a:r>
          </a:p>
          <a:p>
            <a:pPr algn="r"/>
            <a:r>
              <a:rPr lang="ar-JO" sz="1600" b="1" dirty="0">
                <a:solidFill>
                  <a:schemeClr val="tx1"/>
                </a:solidFill>
                <a:ea typeface="Calibri"/>
              </a:rPr>
              <a:t>             </a:t>
            </a:r>
            <a:r>
              <a:rPr lang="ar-LB" sz="1600" b="1" dirty="0">
                <a:solidFill>
                  <a:schemeClr val="tx1"/>
                </a:solidFill>
                <a:ea typeface="Calibri"/>
              </a:rPr>
              <a:t>ق21 = - ق12</a:t>
            </a:r>
            <a:endParaRPr lang="en-US" sz="1600" dirty="0">
              <a:solidFill>
                <a:schemeClr val="tx1"/>
              </a:solidFill>
              <a:ea typeface="Calibri"/>
              <a:cs typeface="Arial"/>
            </a:endParaRPr>
          </a:p>
          <a:p>
            <a:pPr algn="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381000" y="4648200"/>
            <a:ext cx="4152900" cy="1676400"/>
          </a:xfrm>
          <a:prstGeom prst="leftArrow">
            <a:avLst>
              <a:gd name="adj1" fmla="val 100000"/>
              <a:gd name="adj2" fmla="val 6382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تسمى احدى هاتين القوتين فعلا </a:t>
            </a:r>
            <a:br>
              <a:rPr lang="ar-JO" sz="2000" b="1" dirty="0"/>
            </a:br>
            <a:r>
              <a:rPr lang="ar-JO" sz="2000" b="1" dirty="0"/>
              <a:t>وتسمى الثانية رد فعل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94657344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77" y="3161528"/>
            <a:ext cx="7445723" cy="30868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7040" y="1099811"/>
            <a:ext cx="7477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LB" sz="2800" b="1" dirty="0">
                <a:solidFill>
                  <a:srgbClr val="1C2BBC"/>
                </a:solidFill>
              </a:rPr>
              <a:t>علل ارتداد المدفع للخلف عندما تنطلق القذيفة منه</a:t>
            </a:r>
            <a:endParaRPr lang="ar-JO" sz="2800" b="1" dirty="0">
              <a:solidFill>
                <a:srgbClr val="1C2BBC"/>
              </a:solidFill>
            </a:endParaRPr>
          </a:p>
          <a:p>
            <a:pPr algn="r"/>
            <a:endParaRPr lang="ar-LB" sz="2800" b="1" dirty="0"/>
          </a:p>
          <a:p>
            <a:pPr algn="r"/>
            <a:r>
              <a:rPr lang="ar-LB" sz="2800" b="1" dirty="0"/>
              <a:t>بسبب قوة رد الفعل فالقذيفة اندفعت للامام (الفعل) والمدفع اندفع للخلف بسبب قوة رد الفعل.</a:t>
            </a:r>
          </a:p>
        </p:txBody>
      </p:sp>
    </p:spTree>
    <p:extLst>
      <p:ext uri="{BB962C8B-B14F-4D97-AF65-F5344CB8AC3E}">
        <p14:creationId xmlns:p14="http://schemas.microsoft.com/office/powerpoint/2010/main" val="1491161722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85800"/>
            <a:ext cx="5696745" cy="246732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57600"/>
            <a:ext cx="29718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95600" y="4429422"/>
            <a:ext cx="19339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LB" b="1" dirty="0"/>
              <a:t>قوة جناح الطائر</a:t>
            </a:r>
          </a:p>
          <a:p>
            <a:pPr algn="r"/>
            <a:r>
              <a:rPr lang="ar-LB" b="1" dirty="0"/>
              <a:t>على الهواء إلى</a:t>
            </a:r>
          </a:p>
          <a:p>
            <a:pPr algn="r"/>
            <a:r>
              <a:rPr lang="ar-JO" b="1" dirty="0"/>
              <a:t> </a:t>
            </a:r>
            <a:r>
              <a:rPr lang="ar-LB" b="1" dirty="0"/>
              <a:t>الأسفل</a:t>
            </a:r>
            <a:r>
              <a:rPr lang="ar-JO" b="1" dirty="0"/>
              <a:t> (الفعل 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0" y="4429422"/>
            <a:ext cx="1828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LB" b="1" dirty="0"/>
              <a:t>قوة الهواء على</a:t>
            </a:r>
          </a:p>
          <a:p>
            <a:pPr algn="r"/>
            <a:r>
              <a:rPr lang="ar-LB" b="1" dirty="0"/>
              <a:t>جناح الطائر إلى</a:t>
            </a:r>
          </a:p>
          <a:p>
            <a:pPr algn="r"/>
            <a:r>
              <a:rPr lang="ar-JO" b="1" dirty="0"/>
              <a:t> </a:t>
            </a:r>
            <a:r>
              <a:rPr lang="ar-LB" b="1" dirty="0"/>
              <a:t>الأعلى</a:t>
            </a:r>
            <a:r>
              <a:rPr lang="ar-JO" b="1" dirty="0"/>
              <a:t> (رد الفعل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41793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rgbClr val="FFCCFF"/>
            </a:gs>
            <a:gs pos="47000">
              <a:srgbClr val="85C2FF"/>
            </a:gs>
            <a:gs pos="30000">
              <a:srgbClr val="C4D6EB"/>
            </a:gs>
            <a:gs pos="0">
              <a:srgbClr val="FFEBFA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523875"/>
            <a:ext cx="3810000" cy="2019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2565" y="2983740"/>
            <a:ext cx="3804634" cy="198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/>
              <a:t>الفعل : الكرة تؤثرالجدار بقوة نحو اليمين </a:t>
            </a:r>
            <a:br>
              <a:rPr lang="ar-JO" sz="2400" b="1" dirty="0"/>
            </a:br>
            <a:r>
              <a:rPr lang="ar-JO" sz="2400" b="1" dirty="0"/>
              <a:t>رد الفعل : الجدار يؤثربالكرة بقوة نحو اليسار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511" y="304800"/>
            <a:ext cx="1628775" cy="2457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7799" y="2983740"/>
            <a:ext cx="3124200" cy="198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/>
              <a:t>الفعل :نفث الغازات بقوة نحو الاسفل </a:t>
            </a:r>
            <a:br>
              <a:rPr lang="ar-JO" sz="2400" b="1" dirty="0"/>
            </a:br>
            <a:r>
              <a:rPr lang="ar-JO" sz="2400" b="1" dirty="0"/>
              <a:t>رد الفعل :اندفاع الصاروخ الى الاعلى </a:t>
            </a:r>
            <a:endParaRPr lang="en-US" sz="2400" b="1" dirty="0"/>
          </a:p>
        </p:txBody>
      </p:sp>
      <p:sp>
        <p:nvSpPr>
          <p:cNvPr id="6" name="Wave 5">
            <a:hlinkClick r:id="rId4" action="ppaction://hlinkfile"/>
          </p:cNvPr>
          <p:cNvSpPr/>
          <p:nvPr/>
        </p:nvSpPr>
        <p:spPr>
          <a:xfrm>
            <a:off x="2667000" y="5715000"/>
            <a:ext cx="3581400" cy="762000"/>
          </a:xfrm>
          <a:prstGeom prst="wave">
            <a:avLst/>
          </a:prstGeom>
          <a:solidFill>
            <a:srgbClr val="FFFF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>
                <a:solidFill>
                  <a:schemeClr val="tx1"/>
                </a:solidFill>
              </a:rPr>
              <a:t>للمزيد انقر لتشاهد الفيديو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61747"/>
      </p:ext>
    </p:extLst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924800" cy="17908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1659" y="1167956"/>
            <a:ext cx="4663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b="1" dirty="0"/>
              <a:t>هل الفعل ورد الفعل قوتان محصلتهما مساوية للصفر؟ولماذا؟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661116" y="2362200"/>
            <a:ext cx="7838941" cy="270495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400" b="1" dirty="0">
                <a:solidFill>
                  <a:schemeClr val="tx1"/>
                </a:solidFill>
              </a:rPr>
              <a:t>الفعل ورد الفعل محصلتهما لا تساوي الصفر</a:t>
            </a:r>
          </a:p>
          <a:p>
            <a:pPr algn="ctr"/>
            <a:r>
              <a:rPr lang="ar-LB" sz="2400" b="1" dirty="0">
                <a:solidFill>
                  <a:schemeClr val="tx1"/>
                </a:solidFill>
              </a:rPr>
              <a:t> لان قوة الفعل تؤثر على جسم وقوة رد الفعل تؤثر على جسم آخر أي انهما لا يؤثران على نفس الجسم.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33382"/>
      </p:ext>
    </p:extLst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609600"/>
            <a:ext cx="6629400" cy="762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/>
              <a:t>ملاحظات مهمة علي القانون الثالث لنيوتن</a:t>
            </a:r>
            <a:r>
              <a:rPr lang="ar-JO" sz="2800" b="1" dirty="0"/>
              <a:t>: </a:t>
            </a:r>
            <a:endParaRPr lang="en-US" sz="2800" b="1" dirty="0"/>
          </a:p>
        </p:txBody>
      </p:sp>
      <p:sp>
        <p:nvSpPr>
          <p:cNvPr id="3" name="Folded Corner 2"/>
          <p:cNvSpPr/>
          <p:nvPr/>
        </p:nvSpPr>
        <p:spPr>
          <a:xfrm>
            <a:off x="152400" y="1905000"/>
            <a:ext cx="8534400" cy="441960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400" dirty="0"/>
              <a:t>1) الفعل ورد الفعل قوتان تنشـآن معا وتختفيان نعا بذلك توجد القوى جميعها في الكون على صورة ازواج ناتجة عن </a:t>
            </a:r>
          </a:p>
          <a:p>
            <a:pPr algn="ctr"/>
            <a:r>
              <a:rPr lang="ar-JO" sz="2400" dirty="0"/>
              <a:t>التفاعل بين الاجسام ، ولا توجد قوة مفردة .</a:t>
            </a:r>
          </a:p>
          <a:p>
            <a:pPr algn="ctr"/>
            <a:endParaRPr lang="ar-JO" sz="2400" dirty="0"/>
          </a:p>
          <a:p>
            <a:pPr algn="ctr"/>
            <a:r>
              <a:rPr lang="ar-JO" sz="2400" dirty="0"/>
              <a:t>2) لقوتي الفعل ورد الفعل طبيعة واحدة فاذا كان الفعل قوة جاذبية يكوت رد الفعل قوة جاذبية ايضا .</a:t>
            </a:r>
          </a:p>
          <a:p>
            <a:pPr algn="ctr"/>
            <a:endParaRPr lang="ar-JO" sz="2400" dirty="0"/>
          </a:p>
          <a:p>
            <a:pPr algn="ctr"/>
            <a:r>
              <a:rPr lang="ar-JO" sz="2400" dirty="0"/>
              <a:t>3) الفعل ورد الفعل قوتان لا تؤثران في الجسم نفسه ، انما في جسمين مختلفين وبالتالي لا يمكن القول ان محصلة الفعل ورد الفعل تساوي صفرا 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4427320"/>
      </p:ext>
    </p:extLst>
  </p:cSld>
  <p:clrMapOvr>
    <a:masterClrMapping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76200"/>
            <a:ext cx="6477000" cy="1066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b="1" dirty="0"/>
              <a:t>قانون الجذب العام 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833907" y="1524000"/>
            <a:ext cx="77724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JO" b="1" dirty="0"/>
              <a:t>ي</a:t>
            </a:r>
            <a:r>
              <a:rPr lang="ar-LB" b="1" dirty="0"/>
              <a:t>ستخدم قانون الجذب العام لنيوتن لايجاد القوة المتبادلة بين كتلة اي جسم مع الكرة الارضية  او القوه بين ا</a:t>
            </a:r>
            <a:r>
              <a:rPr lang="ar-JO" b="1" dirty="0"/>
              <a:t>ي</a:t>
            </a:r>
            <a:r>
              <a:rPr lang="ar-LB" b="1" dirty="0"/>
              <a:t> كتلتين و تحسب المسافة من مركز الجسم الاول الى مركز الجسم الثاني.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81507" y="2667000"/>
            <a:ext cx="8077200" cy="2514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/>
              <a:t>نص قانون الجذب العام هو:</a:t>
            </a:r>
          </a:p>
          <a:p>
            <a:pPr algn="ctr"/>
            <a:r>
              <a:rPr lang="ar-JO" sz="2800" b="1" dirty="0"/>
              <a:t>توجد قوة تجاذب بين اي جسمين في الكون ، تتناسب طردسا مع كتلتيهما ، وعكسيا مع مربع المسافة بينهما .</a:t>
            </a:r>
            <a:br>
              <a:rPr lang="ar-JO" sz="2800" b="1" dirty="0"/>
            </a:b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4876800" y="5398796"/>
            <a:ext cx="4110507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الصيغة الرياضية له : </a:t>
            </a:r>
            <a:br>
              <a:rPr lang="ar-JO" dirty="0"/>
            </a:br>
            <a:r>
              <a:rPr lang="ar-JO" dirty="0"/>
              <a:t>ق = أ (ك1+ك2)\ف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97132" y="6134100"/>
            <a:ext cx="304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800" b="1" dirty="0">
                <a:solidFill>
                  <a:schemeClr val="bg1"/>
                </a:solidFill>
              </a:rPr>
              <a:t>2</a:t>
            </a:r>
            <a:endParaRPr lang="en-US" sz="8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371965"/>
            <a:ext cx="2847975" cy="13620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" y="5371965"/>
            <a:ext cx="1524000" cy="13620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للمزيد:</a:t>
            </a:r>
          </a:p>
          <a:p>
            <a:pPr algn="ctr"/>
            <a:r>
              <a:rPr lang="en-US" sz="900" dirty="0">
                <a:hlinkClick r:id="rId3"/>
              </a:rPr>
              <a:t>https://phet.colorado.edu/sims/html/gravity-force-lab/latest/gravity-force-lab_en.html</a:t>
            </a:r>
            <a:endParaRPr lang="ar-JO" sz="9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75354"/>
      </p:ext>
    </p:extLst>
  </p:cSld>
  <p:clrMapOvr>
    <a:masterClrMapping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1143000" y="1447800"/>
            <a:ext cx="6781800" cy="4267200"/>
          </a:xfrm>
          <a:prstGeom prst="foldedCorne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br>
              <a:rPr lang="ar-JO" sz="2400" b="1" dirty="0"/>
            </a:br>
            <a:r>
              <a:rPr lang="ar-JO" sz="2400" b="1" dirty="0"/>
              <a:t>وزارة التربية والتعليم الأردنية. (2017). كتاب الفيزياء للصف التاسع، الجزء الأول، (ط.1)، عمان: المكتبة الوطنية. </a:t>
            </a:r>
            <a:br>
              <a:rPr lang="ar-JO" sz="2400" b="1" dirty="0"/>
            </a:br>
            <a:r>
              <a:rPr lang="ar-JO" sz="2400" b="1" dirty="0"/>
              <a:t>دليل المعلم الالكتروني</a:t>
            </a:r>
            <a:r>
              <a:rPr lang="or-IN" sz="2400" b="1" dirty="0"/>
              <a:t>.</a:t>
            </a:r>
          </a:p>
          <a:p>
            <a:pPr algn="justLow" rtl="1"/>
            <a:r>
              <a:rPr lang="or-IN" sz="2400" b="1"/>
              <a:t>بيرلمان،ياكوف.الفيزياء المسلية:موسكو،1977</a:t>
            </a:r>
            <a:endParaRPr lang="ar-JO" sz="2400" b="1" dirty="0"/>
          </a:p>
          <a:p>
            <a:pPr algn="ctr"/>
            <a:endParaRPr lang="ar-JO" sz="2400" b="1" dirty="0"/>
          </a:p>
          <a:p>
            <a:pPr algn="ctr"/>
            <a:r>
              <a:rPr lang="ar-JO" sz="2400" b="1" dirty="0"/>
              <a:t>بعض مواقع الانترنت : </a:t>
            </a:r>
            <a:br>
              <a:rPr lang="ar-JO" sz="2400" b="1" dirty="0"/>
            </a:br>
            <a:endParaRPr lang="ar-JO" sz="2400" b="1" u="sng" dirty="0"/>
          </a:p>
          <a:p>
            <a:pPr algn="ctr"/>
            <a:r>
              <a:rPr lang="en-US" sz="2400" b="1" i="1" dirty="0">
                <a:hlinkClick r:id="rId2"/>
              </a:rPr>
              <a:t>http://www.phys4arab.net</a:t>
            </a:r>
            <a:endParaRPr lang="ar-JO" sz="2400" b="1" dirty="0"/>
          </a:p>
          <a:p>
            <a:pPr algn="ctr"/>
            <a:r>
              <a:rPr lang="en-US" sz="2400" b="1" dirty="0">
                <a:hlinkClick r:id="rId3"/>
              </a:rPr>
              <a:t>https://phet.colorado.edu</a:t>
            </a:r>
            <a:endParaRPr lang="ar-JO" sz="2400" b="1" dirty="0"/>
          </a:p>
          <a:p>
            <a:pPr algn="ctr"/>
            <a:endParaRPr lang="ar-JO" sz="24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4757738"/>
            <a:ext cx="2931260" cy="2100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43000" y="533400"/>
            <a:ext cx="6781800" cy="584775"/>
          </a:xfrm>
          <a:prstGeom prst="rect">
            <a:avLst/>
          </a:prstGeom>
          <a:noFill/>
          <a:ln w="254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JO" sz="3200" b="1" dirty="0">
                <a:solidFill>
                  <a:srgbClr val="FF0000"/>
                </a:solidFill>
              </a:rPr>
              <a:t>المصادر والمراجع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06901"/>
      </p:ext>
    </p:extLst>
  </p:cSld>
  <p:clrMapOvr>
    <a:masterClrMapping/>
  </p:clrMapOvr>
  <p:transition spd="slow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981200"/>
            <a:ext cx="8610600" cy="4648200"/>
          </a:xfrm>
          <a:prstGeom prst="roundRect">
            <a:avLst/>
          </a:prstGeom>
          <a:solidFill>
            <a:srgbClr val="FF66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solidFill>
                  <a:sysClr val="windowText" lastClr="000000"/>
                </a:solidFill>
              </a:rPr>
              <a:t>ستدهشك الفيزياء حين تعلم أن لكل منا طيف خاص به كالبصمة تماما ، وأن انكسارك في وسط لا يعني بالضرورة إنكسارك في آخر ، وان المشا</a:t>
            </a:r>
            <a:r>
              <a:rPr lang="or-IN" sz="2800" b="1">
                <a:solidFill>
                  <a:sysClr val="windowText" lastClr="000000"/>
                </a:solidFill>
              </a:rPr>
              <a:t>عر</a:t>
            </a:r>
            <a:r>
              <a:rPr lang="ar-JO" sz="2800" b="1">
                <a:solidFill>
                  <a:sysClr val="windowText" lastClr="000000"/>
                </a:solidFill>
              </a:rPr>
              <a:t> </a:t>
            </a:r>
            <a:r>
              <a:rPr lang="ar-JO" sz="2800" b="1" dirty="0">
                <a:solidFill>
                  <a:sysClr val="windowText" lastClr="000000"/>
                </a:solidFill>
              </a:rPr>
              <a:t>لا تفنى ولا تستحدث من العدم إتما تتحول من شعور الى آخر ، ستعلنك أن صلابتك لا تعني صعوبة انصهارك ، وأن ترددك قد يحطم </a:t>
            </a:r>
          </a:p>
          <a:p>
            <a:pPr algn="ctr" rtl="1"/>
            <a:r>
              <a:rPr lang="ar-JO" sz="2800" b="1" dirty="0">
                <a:solidFill>
                  <a:sysClr val="windowText" lastClr="000000"/>
                </a:solidFill>
              </a:rPr>
              <a:t>الاخرين ،</a:t>
            </a:r>
          </a:p>
          <a:p>
            <a:pPr algn="ctr"/>
            <a:endParaRPr lang="ar-JO" sz="2800" dirty="0">
              <a:solidFill>
                <a:sysClr val="windowText" lastClr="000000"/>
              </a:solidFill>
            </a:endParaRPr>
          </a:p>
          <a:p>
            <a:pPr algn="ctr"/>
            <a:r>
              <a:rPr lang="ar-JO" sz="2800" b="1" dirty="0">
                <a:solidFill>
                  <a:sysClr val="windowText" lastClr="000000"/>
                </a:solidFill>
              </a:rPr>
              <a:t> فقط في الفيزياء ان فقدت خيالكم فأنت ميت !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44" y="4635168"/>
            <a:ext cx="1565855" cy="1473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4" y="91697"/>
            <a:ext cx="8668556" cy="188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17919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17" y="1432790"/>
            <a:ext cx="2478809" cy="2478809"/>
          </a:xfrm>
          <a:prstGeom prst="rect">
            <a:avLst/>
          </a:prstGeom>
        </p:spPr>
      </p:pic>
      <p:sp>
        <p:nvSpPr>
          <p:cNvPr id="5" name="Round Same Side Corner Rectangle 4"/>
          <p:cNvSpPr/>
          <p:nvPr/>
        </p:nvSpPr>
        <p:spPr>
          <a:xfrm>
            <a:off x="3889519" y="1835776"/>
            <a:ext cx="4191000" cy="1447800"/>
          </a:xfrm>
          <a:prstGeom prst="round2Same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ماذا يحدث لهذا الكرسي ما لم احركه ؟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0818" y="4276267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000" b="1" dirty="0"/>
              <a:t>ماذا يحدث لو قذفت قطعة افقيا على سطح افقي خشن هل تستمر في الحركة ام تتوقف؟</a:t>
            </a:r>
          </a:p>
          <a:p>
            <a:endParaRPr lang="ar-JO" sz="2000" b="1" dirty="0"/>
          </a:p>
          <a:p>
            <a:r>
              <a:rPr lang="ar-JO" sz="2000" b="1" dirty="0"/>
              <a:t>ماذا لو كان السطح املس هل تستمر في الحركة ام تتوقف ؟ </a:t>
            </a:r>
            <a:endParaRPr lang="en-US" sz="2000" b="1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381000" y="6172200"/>
            <a:ext cx="533400" cy="381000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1066800" y="6172200"/>
            <a:ext cx="533400" cy="381000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1752600" y="6172200"/>
            <a:ext cx="457200" cy="3810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52800" y="381000"/>
            <a:ext cx="1563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or-IN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سؤال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4439688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544132" y="1219200"/>
            <a:ext cx="8124876" cy="4154984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3366FF"/>
                </a:solidFill>
                <a:cs typeface="PT Bold Heading" pitchFamily="2" charset="-78"/>
              </a:rPr>
              <a:t>متى يكون الجسم ساكن ؟  </a:t>
            </a:r>
            <a:r>
              <a:rPr lang="ar-SA" sz="2400" b="1" dirty="0">
                <a:cs typeface="PT Bold Heading" pitchFamily="2" charset="-78"/>
              </a:rPr>
              <a:t>إذا كانت محصلة القوى المؤثرة عليه = صفر</a:t>
            </a:r>
            <a:endParaRPr lang="ar-JO" sz="2400" b="1" dirty="0">
              <a:cs typeface="PT Bold Heading" pitchFamily="2" charset="-78"/>
            </a:endParaRPr>
          </a:p>
          <a:p>
            <a:pPr algn="r"/>
            <a:br>
              <a:rPr lang="ar-SA" sz="2400" b="1" dirty="0">
                <a:cs typeface="PT Bold Heading" pitchFamily="2" charset="-78"/>
              </a:rPr>
            </a:br>
            <a:endParaRPr lang="ar-SA" sz="2400" b="1" dirty="0">
              <a:cs typeface="PT Bold Heading" pitchFamily="2" charset="-78"/>
            </a:endParaRPr>
          </a:p>
          <a:p>
            <a:pPr algn="r"/>
            <a:r>
              <a:rPr lang="ar-SA" sz="2400" b="1" dirty="0">
                <a:solidFill>
                  <a:srgbClr val="3366FF"/>
                </a:solidFill>
                <a:cs typeface="PT Bold Heading" pitchFamily="2" charset="-78"/>
              </a:rPr>
              <a:t>وعندما يتحرك الجسم على سطح أملس بسرعة ثابتة وفي خط مستقيم متى يتوقف ؟ </a:t>
            </a:r>
            <a:r>
              <a:rPr lang="ar-SA" sz="2400" b="1" dirty="0">
                <a:cs typeface="PT Bold Heading" pitchFamily="2" charset="-78"/>
              </a:rPr>
              <a:t>إذا أثرنا عليه بقوة خارجية </a:t>
            </a:r>
            <a:endParaRPr lang="ar-JO" sz="2400" b="1" dirty="0">
              <a:cs typeface="PT Bold Heading" pitchFamily="2" charset="-78"/>
            </a:endParaRPr>
          </a:p>
          <a:p>
            <a:pPr algn="r"/>
            <a:br>
              <a:rPr lang="ar-SA" sz="2400" b="1" dirty="0">
                <a:cs typeface="PT Bold Heading" pitchFamily="2" charset="-78"/>
              </a:rPr>
            </a:br>
            <a:endParaRPr lang="ar-SA" sz="2400" b="1" dirty="0">
              <a:cs typeface="PT Bold Heading" pitchFamily="2" charset="-78"/>
            </a:endParaRPr>
          </a:p>
          <a:p>
            <a:pPr algn="r"/>
            <a:r>
              <a:rPr lang="ar-SA" sz="2400" b="1" dirty="0">
                <a:solidFill>
                  <a:srgbClr val="3366FF"/>
                </a:solidFill>
                <a:cs typeface="PT Bold Heading" pitchFamily="2" charset="-78"/>
              </a:rPr>
              <a:t>وإذا لم نؤثر عليه بقوة خارجية ؟</a:t>
            </a:r>
            <a:br>
              <a:rPr lang="ar-SA" sz="2400" b="1" dirty="0">
                <a:cs typeface="PT Bold Heading" pitchFamily="2" charset="-78"/>
              </a:rPr>
            </a:br>
            <a:r>
              <a:rPr lang="ar-SA" sz="2400" b="1" dirty="0">
                <a:cs typeface="PT Bold Heading" pitchFamily="2" charset="-78"/>
              </a:rPr>
              <a:t>سيبقى متحركاً حركة منتظمة ( بسرعة ثابتة وفي خط مستقيم ) </a:t>
            </a:r>
            <a:br>
              <a:rPr lang="ar-SA" sz="2400" b="1" dirty="0">
                <a:cs typeface="PT Bold Heading" pitchFamily="2" charset="-78"/>
              </a:rPr>
            </a:br>
            <a:endParaRPr lang="ar-SA" sz="2400" b="1" dirty="0">
              <a:cs typeface="PT Bold Heading" pitchFamily="2" charset="-78"/>
            </a:endParaRPr>
          </a:p>
          <a:p>
            <a:pPr algn="r"/>
            <a:r>
              <a:rPr lang="ar-SA" sz="2400" b="1" dirty="0">
                <a:solidFill>
                  <a:srgbClr val="C00000"/>
                </a:solidFill>
                <a:cs typeface="PT Bold Heading" pitchFamily="2" charset="-78"/>
              </a:rPr>
              <a:t>وهذا هو نص قانون نيوتن الأول ...</a:t>
            </a:r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381000" y="6172200"/>
            <a:ext cx="533400" cy="381000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066800" y="6172200"/>
            <a:ext cx="533400" cy="381000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1752600" y="6172200"/>
            <a:ext cx="457200" cy="3810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19400" y="76200"/>
            <a:ext cx="3163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or-IN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سؤال وجواب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28269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1219200" y="2057400"/>
            <a:ext cx="7543800" cy="2286000"/>
          </a:xfrm>
          <a:prstGeom prst="round2SameRect">
            <a:avLst>
              <a:gd name="adj1" fmla="val 16667"/>
              <a:gd name="adj2" fmla="val 13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/>
              <a:t>الجسم الساكن يبقى ساكن والجسم المتحرك في خط مستقيم بسرعة ثابتة يبقى كذلك ما لم تؤثر فيه قوة محصلة 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2288720" y="914400"/>
            <a:ext cx="4373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قانون نيوتن ال</a:t>
            </a:r>
            <a:r>
              <a:rPr lang="ar-LB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</a:t>
            </a:r>
            <a:r>
              <a:rPr lang="ar-JO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ول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381000" y="6172200"/>
            <a:ext cx="533400" cy="381000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066800" y="6172200"/>
            <a:ext cx="533400" cy="381000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1752600" y="6172200"/>
            <a:ext cx="457200" cy="3810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548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88421" y="1729075"/>
            <a:ext cx="3106881" cy="110374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/>
              <a:t>الجسم المتحرك</a:t>
            </a:r>
            <a:endParaRPr lang="en-US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28303" y="2832820"/>
            <a:ext cx="0" cy="1310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080903" y="2832820"/>
            <a:ext cx="0" cy="1310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441861" y="4213946"/>
            <a:ext cx="1891145" cy="16556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b="1" dirty="0"/>
              <a:t>ق م = صفر </a:t>
            </a:r>
          </a:p>
          <a:p>
            <a:pPr algn="ctr"/>
            <a:br>
              <a:rPr lang="ar-JO" b="1" dirty="0"/>
            </a:br>
            <a:r>
              <a:rPr lang="ar-JO" b="1" dirty="0"/>
              <a:t>يتحرك بسرعة ثابتة 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85301" y="4234728"/>
            <a:ext cx="2057402" cy="16556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b="1" dirty="0"/>
              <a:t>  ق </a:t>
            </a:r>
            <a:r>
              <a:rPr lang="ar-JO" sz="1200" b="1" dirty="0"/>
              <a:t>م</a:t>
            </a:r>
            <a:r>
              <a:rPr lang="ar-JO" b="1" dirty="0"/>
              <a:t>  ≠ صفر</a:t>
            </a:r>
          </a:p>
          <a:p>
            <a:pPr algn="ctr"/>
            <a:br>
              <a:rPr lang="ar-JO" b="1" dirty="0"/>
            </a:br>
            <a:r>
              <a:rPr lang="ar-JO" b="1" dirty="0"/>
              <a:t>يتحرك بسرعة متغيرة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181599" y="1722148"/>
            <a:ext cx="3106881" cy="110374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/>
              <a:t>الجسم الساكن 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621481" y="2825893"/>
            <a:ext cx="0" cy="1310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74081" y="2825893"/>
            <a:ext cx="0" cy="1310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735039" y="4207019"/>
            <a:ext cx="1891145" cy="16556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b="1" dirty="0"/>
              <a:t>ق م = صفر</a:t>
            </a:r>
          </a:p>
          <a:p>
            <a:pPr algn="ctr"/>
            <a:r>
              <a:rPr lang="ar-JO" b="1" dirty="0"/>
              <a:t> </a:t>
            </a:r>
            <a:br>
              <a:rPr lang="ar-JO" b="1" dirty="0"/>
            </a:br>
            <a:r>
              <a:rPr lang="ar-JO" b="1" dirty="0"/>
              <a:t>لا يتحرك 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4478479" y="4227801"/>
            <a:ext cx="1891145" cy="16556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b="1" dirty="0"/>
              <a:t> ق </a:t>
            </a:r>
            <a:r>
              <a:rPr lang="ar-JO" sz="1200" b="1" dirty="0"/>
              <a:t>م</a:t>
            </a:r>
            <a:r>
              <a:rPr lang="ar-JO" b="1" dirty="0"/>
              <a:t>  ≠ صفر</a:t>
            </a:r>
          </a:p>
          <a:p>
            <a:pPr algn="ctr"/>
            <a:br>
              <a:rPr lang="ar-JO" b="1" dirty="0"/>
            </a:br>
            <a:r>
              <a:rPr lang="ar-JO" b="1" dirty="0"/>
              <a:t>يتحرك </a:t>
            </a:r>
            <a:endParaRPr lang="en-US" b="1" dirty="0"/>
          </a:p>
        </p:txBody>
      </p:sp>
      <p:sp>
        <p:nvSpPr>
          <p:cNvPr id="21" name="Action Button: Back or Previous 20">
            <a:hlinkClick r:id="" action="ppaction://hlinkshowjump?jump=previousslide" highlightClick="1"/>
          </p:cNvPr>
          <p:cNvSpPr/>
          <p:nvPr/>
        </p:nvSpPr>
        <p:spPr>
          <a:xfrm>
            <a:off x="261504" y="6172199"/>
            <a:ext cx="533400" cy="381000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Forward or Next 21">
            <a:hlinkClick r:id="" action="ppaction://hlinkshowjump?jump=nextslide" highlightClick="1"/>
          </p:cNvPr>
          <p:cNvSpPr/>
          <p:nvPr/>
        </p:nvSpPr>
        <p:spPr>
          <a:xfrm>
            <a:off x="947304" y="6172199"/>
            <a:ext cx="533400" cy="381000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Home 22">
            <a:hlinkClick r:id="" action="ppaction://hlinkshowjump?jump=firstslide" highlightClick="1"/>
          </p:cNvPr>
          <p:cNvSpPr/>
          <p:nvPr/>
        </p:nvSpPr>
        <p:spPr>
          <a:xfrm>
            <a:off x="1633104" y="6172199"/>
            <a:ext cx="457200" cy="3810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71800" y="4572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or-IN" sz="3200" b="1" dirty="0"/>
              <a:t>ملخص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3190622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636638" y="385022"/>
            <a:ext cx="4590379" cy="1519977"/>
          </a:xfrm>
          <a:prstGeom prst="cloudCallout">
            <a:avLst>
              <a:gd name="adj1" fmla="val -62873"/>
              <a:gd name="adj2" fmla="val 4699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400" b="1" dirty="0"/>
              <a:t>الاجسام تميل الى الكسل !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2379338" cy="2147454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595044" y="2590800"/>
            <a:ext cx="7939355" cy="3581400"/>
          </a:xfrm>
          <a:prstGeom prst="frame">
            <a:avLst>
              <a:gd name="adj1" fmla="val 735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400" b="1" dirty="0">
                <a:solidFill>
                  <a:schemeClr val="tx1"/>
                </a:solidFill>
              </a:rPr>
              <a:t>يشير قانون نيوتن الأول في الحركة ان الجسم قاصر عن تغيير حالته الحركية من تلقاء نفسه، وتسمى هذه الخاصيه </a:t>
            </a:r>
            <a:r>
              <a:rPr lang="ar-JO" sz="2400" b="1" dirty="0">
                <a:solidFill>
                  <a:srgbClr val="FF0000"/>
                </a:solidFill>
              </a:rPr>
              <a:t>بالقصور الذاتي</a:t>
            </a:r>
            <a:r>
              <a:rPr lang="ar-LB" sz="2400" b="1" dirty="0">
                <a:solidFill>
                  <a:schemeClr val="tx1"/>
                </a:solidFill>
              </a:rPr>
              <a:t>، اذ تصف ميل ال</a:t>
            </a:r>
            <a:r>
              <a:rPr lang="ar-JO" sz="2400" b="1" dirty="0">
                <a:solidFill>
                  <a:schemeClr val="tx1"/>
                </a:solidFill>
              </a:rPr>
              <a:t>أ</a:t>
            </a:r>
            <a:r>
              <a:rPr lang="ar-LB" sz="2400" b="1" dirty="0">
                <a:solidFill>
                  <a:schemeClr val="tx1"/>
                </a:solidFill>
              </a:rPr>
              <a:t>جسام للمحافظة على حالتها الحركية، فالجسم الساكن يميل الى ان يبقى على حالته الحركية وهي السكون والجسم المتحرك بسرعة ثابته يميل ان يبقى على حالته الحركية تلك ، لذا يعرف قانون نيوتن ال</a:t>
            </a:r>
            <a:r>
              <a:rPr lang="ar-JO" sz="2400" b="1" dirty="0">
                <a:solidFill>
                  <a:schemeClr val="tx1"/>
                </a:solidFill>
              </a:rPr>
              <a:t>أ</a:t>
            </a:r>
            <a:r>
              <a:rPr lang="ar-LB" sz="2400" b="1" dirty="0">
                <a:solidFill>
                  <a:schemeClr val="tx1"/>
                </a:solidFill>
              </a:rPr>
              <a:t>ول </a:t>
            </a:r>
            <a:r>
              <a:rPr lang="ar-LB" sz="2400" b="1" dirty="0">
                <a:solidFill>
                  <a:srgbClr val="0070C0"/>
                </a:solidFill>
              </a:rPr>
              <a:t>بقانون القصور</a:t>
            </a:r>
            <a:r>
              <a:rPr lang="ar-LB" sz="2400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6221703"/>
            <a:ext cx="82342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http://mawdoo3.com/%D8%AA%D8%B9%D8%B1%D9%8A%D9%81_%D8%A7%D9%84%D9%82%D8%B5%D9%88%D8%B1_%D8%A7%D9%84%D8%B0%D8%A7%D8%AA%D9%8A</a:t>
            </a:r>
            <a:endParaRPr lang="ar-LB" sz="1000" dirty="0"/>
          </a:p>
          <a:p>
            <a:endParaRPr lang="en-US" sz="1000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1807838" y="6498702"/>
            <a:ext cx="533400" cy="381000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2493638" y="6498702"/>
            <a:ext cx="533400" cy="381000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3179438" y="6498702"/>
            <a:ext cx="457200" cy="3810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51175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609600"/>
            <a:ext cx="541020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/>
              <a:t>امثلة على القصور الذاتي :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1981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2400" b="1" dirty="0"/>
              <a:t>اندفاع الاجسام المتحركة عند التوقف . 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192880" y="2442865"/>
            <a:ext cx="6434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LB" sz="2400" b="1" i="0" u="none" strike="noStrike" baseline="0" dirty="0">
                <a:solidFill>
                  <a:srgbClr val="0000CD"/>
                </a:solidFill>
                <a:latin typeface="Simplified Arabic,Bold"/>
              </a:rPr>
              <a:t>مثل :</a:t>
            </a:r>
            <a:br>
              <a:rPr lang="ar-LB" sz="2400" b="1" i="0" u="none" strike="noStrike" baseline="0" dirty="0">
                <a:solidFill>
                  <a:srgbClr val="0000CD"/>
                </a:solidFill>
                <a:latin typeface="Simplified Arabic,Bold"/>
              </a:rPr>
            </a:br>
            <a:r>
              <a:rPr lang="ar-LB" sz="2400" b="1" i="0" u="none" strike="noStrike" baseline="0" dirty="0">
                <a:solidFill>
                  <a:srgbClr val="0000CD"/>
                </a:solidFill>
                <a:latin typeface="Simplified Arabic,Bold"/>
              </a:rPr>
              <a:t>راكب السيارة عند التوقف فجأة أو الحركة فجأة.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447800" y="3810000"/>
            <a:ext cx="74676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LB" sz="2400" b="1" dirty="0"/>
              <a:t>ارتداد راكب السيارة إلى الخلف عندما تنطلق السيارة فجأة من السكون</a:t>
            </a:r>
            <a:endParaRPr lang="en-US" sz="24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4" y="4268932"/>
            <a:ext cx="3124200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4419600" y="4495800"/>
            <a:ext cx="4343400" cy="1905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b="1" dirty="0">
                <a:solidFill>
                  <a:srgbClr val="FFFFFF"/>
                </a:solidFill>
                <a:latin typeface="Arial"/>
              </a:rPr>
              <a:t>بسبب القصور الذاتي ، لأن جسم الراكب يقاوم التغير من حالة التوقف إلى حالة الحركة</a:t>
            </a:r>
          </a:p>
          <a:p>
            <a:pPr algn="r"/>
            <a:r>
              <a:rPr lang="ar-LB" b="1" dirty="0">
                <a:solidFill>
                  <a:srgbClr val="FFFFFF"/>
                </a:solidFill>
                <a:latin typeface="Arial"/>
              </a:rPr>
              <a:t>بالارتداد إلى الخلف</a:t>
            </a:r>
            <a:endParaRPr lang="en-US" b="1" dirty="0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364080" y="6477000"/>
            <a:ext cx="533400" cy="381000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1049880" y="6477000"/>
            <a:ext cx="533400" cy="381000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Home 13">
            <a:hlinkClick r:id="" action="ppaction://hlinkshowjump?jump=firstslide" highlightClick="1"/>
          </p:cNvPr>
          <p:cNvSpPr/>
          <p:nvPr/>
        </p:nvSpPr>
        <p:spPr>
          <a:xfrm>
            <a:off x="1735680" y="6477000"/>
            <a:ext cx="457200" cy="3810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Same Side Corner Rectangle 1"/>
          <p:cNvSpPr/>
          <p:nvPr/>
        </p:nvSpPr>
        <p:spPr>
          <a:xfrm>
            <a:off x="116032" y="1752600"/>
            <a:ext cx="2663536" cy="1521262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ar-LB" b="1" dirty="0">
                <a:solidFill>
                  <a:prstClr val="black"/>
                </a:solidFill>
              </a:rPr>
              <a:t>تعتمد مقاومة التغير في حالة الجسم على</a:t>
            </a:r>
          </a:p>
          <a:p>
            <a:pPr lvl="0" algn="r"/>
            <a:r>
              <a:rPr lang="ar-LB" b="1" dirty="0">
                <a:solidFill>
                  <a:prstClr val="black"/>
                </a:solidFill>
              </a:rPr>
              <a:t>كتلة الجسم فكلما زداد</a:t>
            </a:r>
            <a:r>
              <a:rPr lang="or-IN" b="1" dirty="0">
                <a:solidFill>
                  <a:prstClr val="black"/>
                </a:solidFill>
              </a:rPr>
              <a:t>ت</a:t>
            </a:r>
            <a:r>
              <a:rPr lang="ar-LB" b="1" dirty="0">
                <a:solidFill>
                  <a:prstClr val="black"/>
                </a:solidFill>
              </a:rPr>
              <a:t> كتلة الجسم تزداد</a:t>
            </a:r>
          </a:p>
          <a:p>
            <a:pPr lvl="0" algn="r"/>
            <a:r>
              <a:rPr lang="ar-LB" b="1" dirty="0">
                <a:solidFill>
                  <a:prstClr val="black"/>
                </a:solidFill>
              </a:rPr>
              <a:t>المقاومة والقصور الذاتي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65801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990600"/>
            <a:ext cx="6553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LB" sz="2400" b="1" dirty="0">
                <a:latin typeface="Arial"/>
              </a:rPr>
              <a:t>إندفاع راكب السيارة إلى الأمام عند اصطدام السيارة من الأمام ؟</a:t>
            </a:r>
          </a:p>
        </p:txBody>
      </p:sp>
      <p:pic>
        <p:nvPicPr>
          <p:cNvPr id="4" name="Picture 2" descr="012ouned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362200"/>
            <a:ext cx="72390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219200" y="4419600"/>
            <a:ext cx="69342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000" b="1" dirty="0"/>
              <a:t>بسبب القصور الذاتي ، لأن جسم الراكب يقاوم التغير في نقصان سرعته بالارتداد إلى الأمام</a:t>
            </a:r>
            <a:endParaRPr lang="en-US" sz="2000" b="1" dirty="0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81000" y="6172200"/>
            <a:ext cx="533400" cy="381000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066800" y="6172200"/>
            <a:ext cx="533400" cy="381000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752600" y="6172200"/>
            <a:ext cx="457200" cy="3810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333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</TotalTime>
  <Words>1035</Words>
  <Application>Microsoft Office PowerPoint</Application>
  <PresentationFormat>On-screen Show (4:3)</PresentationFormat>
  <Paragraphs>134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Calibri</vt:lpstr>
      <vt:lpstr>Simplified Arabic,Bold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خديجه</dc:creator>
  <cp:lastModifiedBy>mariam19mariam@outlook.com</cp:lastModifiedBy>
  <cp:revision>70</cp:revision>
  <dcterms:created xsi:type="dcterms:W3CDTF">2018-04-23T22:10:04Z</dcterms:created>
  <dcterms:modified xsi:type="dcterms:W3CDTF">2019-11-27T19:13:01Z</dcterms:modified>
</cp:coreProperties>
</file>