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8"/>
  </p:notes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3" r:id="rId16"/>
    <p:sldId id="325" r:id="rId17"/>
  </p:sldIdLst>
  <p:sldSz cx="9144000" cy="5143500" type="screen16x9"/>
  <p:notesSz cx="6858000" cy="9144000"/>
  <p:embeddedFontLst>
    <p:embeddedFont>
      <p:font typeface="Montserrat" charset="0"/>
      <p:regular r:id="rId19"/>
      <p:bold r:id="rId20"/>
      <p:italic r:id="rId21"/>
      <p:boldItalic r:id="rId22"/>
    </p:embeddedFont>
    <p:embeddedFont>
      <p:font typeface="Montserrat ExtraBold" charset="0"/>
      <p:bold r:id="rId23"/>
      <p:boldItalic r:id="rId24"/>
    </p:embeddedFont>
    <p:embeddedFont>
      <p:font typeface="abo2sadam" pitchFamily="2" charset="-78"/>
      <p:regular r:id="rId25"/>
    </p:embeddedFont>
    <p:embeddedFont>
      <p:font typeface="Montserrat Medium" charset="0"/>
      <p:regular r:id="rId26"/>
      <p:bold r:id="rId27"/>
      <p:italic r:id="rId28"/>
      <p:boldItalic r:id="rId29"/>
    </p:embeddedFont>
    <p:embeddedFont>
      <p:font typeface="Roboto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D"/>
    <a:srgbClr val="FFFFFF"/>
    <a:srgbClr val="7B7BDF"/>
    <a:srgbClr val="6464DA"/>
    <a:srgbClr val="EEBB00"/>
    <a:srgbClr val="939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926578A-C3A3-4A09-831C-F2FC4CB4DF83}">
  <a:tblStyle styleId="{9926578A-C3A3-4A09-831C-F2FC4CB4DF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3829" autoAdjust="0"/>
  </p:normalViewPr>
  <p:slideViewPr>
    <p:cSldViewPr snapToGrid="0">
      <p:cViewPr varScale="1">
        <p:scale>
          <a:sx n="111" d="100"/>
          <a:sy n="111" d="100"/>
        </p:scale>
        <p:origin x="-52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875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15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25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803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52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902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223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556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59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819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27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57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9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745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82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flipH="1">
            <a:off x="-65124" y="3783647"/>
            <a:ext cx="1799595" cy="144071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flipH="1">
            <a:off x="5400942" y="-81050"/>
            <a:ext cx="3927358" cy="422573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43594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-2" y="25715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2074641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7860777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6066627" y="369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8910207" y="76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161521" y="4057378"/>
            <a:ext cx="516957" cy="1275505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7448825" y="-800522"/>
            <a:ext cx="1048700" cy="2045351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8085575" y="4047375"/>
            <a:ext cx="1031261" cy="913250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3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388095" y="330882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326183" y="1904218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726712" y="509075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69327" y="774002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328346" y="310971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592198" y="2901263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2513;p64"/>
          <p:cNvGrpSpPr/>
          <p:nvPr/>
        </p:nvGrpSpPr>
        <p:grpSpPr>
          <a:xfrm>
            <a:off x="140233" y="2365821"/>
            <a:ext cx="3268893" cy="2568628"/>
            <a:chOff x="4147875" y="986011"/>
            <a:chExt cx="3842140" cy="3019074"/>
          </a:xfrm>
        </p:grpSpPr>
        <p:sp>
          <p:nvSpPr>
            <p:cNvPr id="166" name="Google Shape;2514;p64"/>
            <p:cNvSpPr/>
            <p:nvPr/>
          </p:nvSpPr>
          <p:spPr>
            <a:xfrm>
              <a:off x="5591742" y="3553821"/>
              <a:ext cx="954407" cy="4192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515;p64"/>
            <p:cNvSpPr/>
            <p:nvPr/>
          </p:nvSpPr>
          <p:spPr>
            <a:xfrm>
              <a:off x="5619445" y="3553821"/>
              <a:ext cx="849745" cy="335160"/>
            </a:xfrm>
            <a:custGeom>
              <a:avLst/>
              <a:gdLst/>
              <a:ahLst/>
              <a:cxnLst/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516;p64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517;p64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518;p64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519;p64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520;p64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Image result for microsoft word 2010 screen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5" y="2505998"/>
            <a:ext cx="2993473" cy="17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crosoft word 2010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0770" b="35663"/>
          <a:stretch/>
        </p:blipFill>
        <p:spPr bwMode="auto">
          <a:xfrm rot="332683">
            <a:off x="3404726" y="2813837"/>
            <a:ext cx="3063501" cy="9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53416">
            <a:off x="3351678" y="1535458"/>
            <a:ext cx="33624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4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 معالج النصوص</a:t>
            </a:r>
            <a:endParaRPr lang="ar-JO" sz="44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839426" y="-74315"/>
            <a:ext cx="2683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28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الدرس الأول :</a:t>
            </a:r>
            <a:endParaRPr lang="ar-JO" sz="2800" dirty="0">
              <a:solidFill>
                <a:schemeClr val="bg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3701" y="-29841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291479" y="397051"/>
            <a:ext cx="42594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شريط أدوات الوصول السريع: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3029" y="210114"/>
            <a:ext cx="787405" cy="784101"/>
            <a:chOff x="4583029" y="165510"/>
            <a:chExt cx="787405" cy="784101"/>
          </a:xfrm>
        </p:grpSpPr>
        <p:sp>
          <p:nvSpPr>
            <p:cNvPr id="2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1</a:t>
              </a:r>
              <a:endParaRPr lang="ar-JO" sz="32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43" y="1036032"/>
            <a:ext cx="3781425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818" y="1455132"/>
            <a:ext cx="2571750" cy="3619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084367" y="1803485"/>
            <a:ext cx="787405" cy="784101"/>
            <a:chOff x="4583029" y="165510"/>
            <a:chExt cx="787405" cy="784101"/>
          </a:xfrm>
        </p:grpSpPr>
        <p:sp>
          <p:nvSpPr>
            <p:cNvPr id="25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2</a:t>
              </a:r>
              <a:endParaRPr lang="ar-JO" sz="3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15068" y="2036998"/>
            <a:ext cx="22914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شريط العنوان: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794" y="2124596"/>
            <a:ext cx="3400425" cy="40957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059616" y="2778390"/>
            <a:ext cx="787405" cy="784101"/>
            <a:chOff x="4583029" y="165510"/>
            <a:chExt cx="787405" cy="784101"/>
          </a:xfrm>
        </p:grpSpPr>
        <p:sp>
          <p:nvSpPr>
            <p:cNvPr id="3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3</a:t>
              </a:r>
              <a:endParaRPr lang="ar-JO" sz="3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58005" y="3011903"/>
            <a:ext cx="4523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عناصر التحكم في النافذة أو الإطار: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t="7407"/>
          <a:stretch/>
        </p:blipFill>
        <p:spPr>
          <a:xfrm>
            <a:off x="781872" y="3574479"/>
            <a:ext cx="6324600" cy="1049517"/>
          </a:xfrm>
          <a:prstGeom prst="rect">
            <a:avLst/>
          </a:prstGeom>
        </p:spPr>
      </p:pic>
      <p:sp>
        <p:nvSpPr>
          <p:cNvPr id="34" name="Google Shape;1605;p33"/>
          <p:cNvSpPr/>
          <p:nvPr/>
        </p:nvSpPr>
        <p:spPr>
          <a:xfrm rot="232071">
            <a:off x="7922299" y="107069"/>
            <a:ext cx="1129805" cy="951669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rgbClr val="7B7B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83056" y="378393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3</a:t>
            </a:r>
            <a:endParaRPr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291479" y="397051"/>
            <a:ext cx="42594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قائمة ملف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3029" y="165510"/>
            <a:ext cx="787405" cy="784101"/>
            <a:chOff x="4583029" y="165510"/>
            <a:chExt cx="787405" cy="784101"/>
          </a:xfrm>
        </p:grpSpPr>
        <p:sp>
          <p:nvSpPr>
            <p:cNvPr id="2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4</a:t>
              </a:r>
              <a:endParaRPr lang="ar-JO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8640" y="2463338"/>
            <a:ext cx="787405" cy="784101"/>
            <a:chOff x="4583029" y="165510"/>
            <a:chExt cx="787405" cy="784101"/>
          </a:xfrm>
        </p:grpSpPr>
        <p:sp>
          <p:nvSpPr>
            <p:cNvPr id="25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5</a:t>
              </a:r>
              <a:endParaRPr lang="ar-JO" sz="3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32698" y="2624006"/>
            <a:ext cx="1393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التبويبات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45948" y="3631307"/>
            <a:ext cx="787405" cy="784101"/>
            <a:chOff x="4583029" y="165510"/>
            <a:chExt cx="787405" cy="784101"/>
          </a:xfrm>
        </p:grpSpPr>
        <p:sp>
          <p:nvSpPr>
            <p:cNvPr id="3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6</a:t>
              </a:r>
              <a:endParaRPr lang="ar-JO" sz="3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5626" y="3872250"/>
            <a:ext cx="4523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المجموعات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6612" y="969357"/>
            <a:ext cx="4324350" cy="1299699"/>
            <a:chOff x="226612" y="969357"/>
            <a:chExt cx="4324350" cy="1299699"/>
          </a:xfrm>
        </p:grpSpPr>
        <p:sp>
          <p:nvSpPr>
            <p:cNvPr id="35" name="Rectangle 34"/>
            <p:cNvSpPr/>
            <p:nvPr/>
          </p:nvSpPr>
          <p:spPr>
            <a:xfrm>
              <a:off x="226612" y="1451773"/>
              <a:ext cx="409996" cy="434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26612" y="969357"/>
              <a:ext cx="4324350" cy="1299699"/>
              <a:chOff x="226612" y="969357"/>
              <a:chExt cx="4324350" cy="1299699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460" y="1450827"/>
                <a:ext cx="1571625" cy="438150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226612" y="969357"/>
                <a:ext cx="4324350" cy="1299699"/>
                <a:chOff x="226612" y="969357"/>
                <a:chExt cx="4324350" cy="1299699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226612" y="969357"/>
                  <a:ext cx="4324350" cy="920566"/>
                  <a:chOff x="226612" y="969357"/>
                  <a:chExt cx="4324350" cy="920566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26612" y="969357"/>
                    <a:ext cx="4324350" cy="485775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122086" y="1451773"/>
                    <a:ext cx="2428875" cy="4381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6986" y="1888056"/>
                  <a:ext cx="1323975" cy="381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7" name="Group 46"/>
          <p:cNvGrpSpPr/>
          <p:nvPr/>
        </p:nvGrpSpPr>
        <p:grpSpPr>
          <a:xfrm>
            <a:off x="979085" y="2624006"/>
            <a:ext cx="4720418" cy="975578"/>
            <a:chOff x="979085" y="2624006"/>
            <a:chExt cx="4720418" cy="9755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9085" y="2624006"/>
              <a:ext cx="4714875" cy="46672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/>
            <a:srcRect l="5244" t="602"/>
            <a:stretch/>
          </p:blipFill>
          <p:spPr>
            <a:xfrm>
              <a:off x="3831220" y="3078866"/>
              <a:ext cx="1868283" cy="520718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2808" y="4347296"/>
            <a:ext cx="5019675" cy="523875"/>
          </a:xfrm>
          <a:prstGeom prst="rect">
            <a:avLst/>
          </a:prstGeom>
        </p:spPr>
      </p:pic>
      <p:sp>
        <p:nvSpPr>
          <p:cNvPr id="48" name="Google Shape;1605;p33"/>
          <p:cNvSpPr/>
          <p:nvPr/>
        </p:nvSpPr>
        <p:spPr>
          <a:xfrm rot="232071">
            <a:off x="7922299" y="107069"/>
            <a:ext cx="1129805" cy="951669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rgbClr val="7B7B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83056" y="378393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3</a:t>
            </a:r>
            <a:endParaRPr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291479" y="341296"/>
            <a:ext cx="42594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المؤشر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3029" y="165510"/>
            <a:ext cx="787405" cy="784101"/>
            <a:chOff x="4583029" y="165510"/>
            <a:chExt cx="787405" cy="784101"/>
          </a:xfrm>
        </p:grpSpPr>
        <p:sp>
          <p:nvSpPr>
            <p:cNvPr id="2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7</a:t>
              </a:r>
              <a:endParaRPr lang="ar-JO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26571" y="2249873"/>
            <a:ext cx="787405" cy="784101"/>
            <a:chOff x="4583029" y="165510"/>
            <a:chExt cx="787405" cy="784101"/>
          </a:xfrm>
        </p:grpSpPr>
        <p:sp>
          <p:nvSpPr>
            <p:cNvPr id="25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8</a:t>
              </a:r>
              <a:endParaRPr lang="ar-JO" sz="3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32698" y="2512496"/>
            <a:ext cx="1393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المسطرة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45948" y="3497495"/>
            <a:ext cx="787405" cy="784101"/>
            <a:chOff x="4583029" y="165510"/>
            <a:chExt cx="787405" cy="784101"/>
          </a:xfrm>
        </p:grpSpPr>
        <p:sp>
          <p:nvSpPr>
            <p:cNvPr id="3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/>
                <a:t>9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5626" y="3660381"/>
            <a:ext cx="4523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شريط المعلومات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15461" y="877363"/>
            <a:ext cx="4425270" cy="1341460"/>
            <a:chOff x="215461" y="877363"/>
            <a:chExt cx="4425270" cy="13414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15005" t="-494"/>
            <a:stretch/>
          </p:blipFill>
          <p:spPr>
            <a:xfrm>
              <a:off x="215461" y="877363"/>
              <a:ext cx="4420265" cy="48817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3306" y="1345716"/>
              <a:ext cx="2257425" cy="4572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/>
            <a:srcRect l="52142" t="-16274"/>
            <a:stretch/>
          </p:blipFill>
          <p:spPr>
            <a:xfrm>
              <a:off x="223024" y="1282390"/>
              <a:ext cx="2165287" cy="5205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7581" y="1809248"/>
              <a:ext cx="2343150" cy="40957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695325" y="2593246"/>
            <a:ext cx="5010150" cy="850056"/>
            <a:chOff x="695325" y="2593246"/>
            <a:chExt cx="5010150" cy="85005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5325" y="2593246"/>
              <a:ext cx="5010150" cy="42862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2400" y="3014677"/>
              <a:ext cx="1743075" cy="42862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1"/>
            <a:srcRect t="12685"/>
            <a:stretch/>
          </p:blipFill>
          <p:spPr>
            <a:xfrm>
              <a:off x="2943223" y="3010830"/>
              <a:ext cx="1019175" cy="43247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899900" y="4152491"/>
            <a:ext cx="5762625" cy="906736"/>
            <a:chOff x="899900" y="4152491"/>
            <a:chExt cx="5762625" cy="90673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99900" y="4152491"/>
              <a:ext cx="5762625" cy="4762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32908" y="4592502"/>
              <a:ext cx="923925" cy="46672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14548" y="4630259"/>
              <a:ext cx="3695700" cy="428625"/>
            </a:xfrm>
            <a:prstGeom prst="rect">
              <a:avLst/>
            </a:prstGeom>
          </p:spPr>
        </p:pic>
      </p:grpSp>
      <p:sp>
        <p:nvSpPr>
          <p:cNvPr id="50" name="Google Shape;1605;p33"/>
          <p:cNvSpPr/>
          <p:nvPr/>
        </p:nvSpPr>
        <p:spPr>
          <a:xfrm rot="232071">
            <a:off x="7922299" y="107069"/>
            <a:ext cx="1129805" cy="951669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rgbClr val="7B7B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83056" y="378393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3</a:t>
            </a:r>
            <a:endParaRPr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291479" y="352447"/>
            <a:ext cx="42594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أشرطة التمرير العمودية والأفقية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83029" y="165510"/>
            <a:ext cx="787405" cy="784101"/>
            <a:chOff x="4583029" y="165510"/>
            <a:chExt cx="787405" cy="784101"/>
          </a:xfrm>
        </p:grpSpPr>
        <p:sp>
          <p:nvSpPr>
            <p:cNvPr id="20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10</a:t>
              </a:r>
              <a:endParaRPr lang="ar-JO" sz="3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26571" y="2249873"/>
            <a:ext cx="787405" cy="784101"/>
            <a:chOff x="4583029" y="165510"/>
            <a:chExt cx="787405" cy="784101"/>
          </a:xfrm>
        </p:grpSpPr>
        <p:sp>
          <p:nvSpPr>
            <p:cNvPr id="25" name="Google Shape;1673;p36"/>
            <p:cNvSpPr/>
            <p:nvPr/>
          </p:nvSpPr>
          <p:spPr>
            <a:xfrm rot="294173">
              <a:off x="4583029" y="165510"/>
              <a:ext cx="787405" cy="784101"/>
            </a:xfrm>
            <a:custGeom>
              <a:avLst/>
              <a:gdLst/>
              <a:ahLst/>
              <a:cxnLst/>
              <a:rect l="l" t="t" r="r" b="b"/>
              <a:pathLst>
                <a:path w="39302" h="37068" extrusionOk="0">
                  <a:moveTo>
                    <a:pt x="18336" y="1"/>
                  </a:moveTo>
                  <a:cubicBezTo>
                    <a:pt x="17121" y="1"/>
                    <a:pt x="15914" y="696"/>
                    <a:pt x="15411" y="2021"/>
                  </a:cubicBezTo>
                  <a:lnTo>
                    <a:pt x="12797" y="9255"/>
                  </a:lnTo>
                  <a:cubicBezTo>
                    <a:pt x="12432" y="10228"/>
                    <a:pt x="11642" y="10958"/>
                    <a:pt x="10639" y="11231"/>
                  </a:cubicBezTo>
                  <a:lnTo>
                    <a:pt x="3192" y="13176"/>
                  </a:lnTo>
                  <a:cubicBezTo>
                    <a:pt x="669" y="13815"/>
                    <a:pt x="0" y="17067"/>
                    <a:pt x="2037" y="18648"/>
                  </a:cubicBezTo>
                  <a:lnTo>
                    <a:pt x="8116" y="23389"/>
                  </a:lnTo>
                  <a:cubicBezTo>
                    <a:pt x="8937" y="24028"/>
                    <a:pt x="9393" y="25031"/>
                    <a:pt x="9332" y="26064"/>
                  </a:cubicBezTo>
                  <a:lnTo>
                    <a:pt x="8876" y="33754"/>
                  </a:lnTo>
                  <a:cubicBezTo>
                    <a:pt x="8763" y="35670"/>
                    <a:pt x="10321" y="37067"/>
                    <a:pt x="12014" y="37067"/>
                  </a:cubicBezTo>
                  <a:cubicBezTo>
                    <a:pt x="12605" y="37067"/>
                    <a:pt x="13212" y="36897"/>
                    <a:pt x="13770" y="36520"/>
                  </a:cubicBezTo>
                  <a:lnTo>
                    <a:pt x="20122" y="32174"/>
                  </a:lnTo>
                  <a:cubicBezTo>
                    <a:pt x="20640" y="31822"/>
                    <a:pt x="21237" y="31640"/>
                    <a:pt x="21844" y="31640"/>
                  </a:cubicBezTo>
                  <a:cubicBezTo>
                    <a:pt x="22235" y="31640"/>
                    <a:pt x="22629" y="31715"/>
                    <a:pt x="23010" y="31870"/>
                  </a:cubicBezTo>
                  <a:lnTo>
                    <a:pt x="30183" y="34666"/>
                  </a:lnTo>
                  <a:cubicBezTo>
                    <a:pt x="30566" y="34816"/>
                    <a:pt x="30950" y="34885"/>
                    <a:pt x="31323" y="34885"/>
                  </a:cubicBezTo>
                  <a:cubicBezTo>
                    <a:pt x="33288" y="34885"/>
                    <a:pt x="34930" y="32962"/>
                    <a:pt x="34317" y="30867"/>
                  </a:cubicBezTo>
                  <a:lnTo>
                    <a:pt x="32159" y="23481"/>
                  </a:lnTo>
                  <a:cubicBezTo>
                    <a:pt x="31885" y="22478"/>
                    <a:pt x="32098" y="21414"/>
                    <a:pt x="32767" y="20623"/>
                  </a:cubicBezTo>
                  <a:lnTo>
                    <a:pt x="37661" y="14696"/>
                  </a:lnTo>
                  <a:cubicBezTo>
                    <a:pt x="39302" y="12690"/>
                    <a:pt x="37934" y="9651"/>
                    <a:pt x="35350" y="9590"/>
                  </a:cubicBezTo>
                  <a:lnTo>
                    <a:pt x="27630" y="9347"/>
                  </a:lnTo>
                  <a:cubicBezTo>
                    <a:pt x="26596" y="9316"/>
                    <a:pt x="25654" y="8769"/>
                    <a:pt x="25107" y="7888"/>
                  </a:cubicBezTo>
                  <a:lnTo>
                    <a:pt x="20943" y="1413"/>
                  </a:lnTo>
                  <a:cubicBezTo>
                    <a:pt x="20316" y="460"/>
                    <a:pt x="19323" y="1"/>
                    <a:pt x="18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07779" y="265172"/>
              <a:ext cx="73790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JO" sz="3200" dirty="0" smtClean="0"/>
                <a:t>11</a:t>
              </a:r>
              <a:endParaRPr lang="ar-JO" sz="3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32698" y="2512496"/>
            <a:ext cx="13938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حيز العمل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98545" y="934793"/>
            <a:ext cx="4058939" cy="769007"/>
            <a:chOff x="398545" y="934793"/>
            <a:chExt cx="4058939" cy="76900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/>
            <a:srcRect l="25370" t="11473"/>
            <a:stretch/>
          </p:blipFill>
          <p:spPr>
            <a:xfrm>
              <a:off x="398545" y="934793"/>
              <a:ext cx="4058939" cy="41317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/>
            <a:srcRect l="-14407" t="9083" r="74167" b="3728"/>
            <a:stretch/>
          </p:blipFill>
          <p:spPr>
            <a:xfrm>
              <a:off x="2268946" y="1296864"/>
              <a:ext cx="2188538" cy="40693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-937723" y="2520176"/>
            <a:ext cx="6580241" cy="844607"/>
            <a:chOff x="-937723" y="2520176"/>
            <a:chExt cx="6580241" cy="84460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/>
            <a:srcRect l="25974" t="1288" r="-692" b="4683"/>
            <a:stretch/>
          </p:blipFill>
          <p:spPr>
            <a:xfrm>
              <a:off x="692554" y="2520176"/>
              <a:ext cx="4949964" cy="44781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/>
            <a:srcRect l="-73243" t="1528" r="74455" b="7024"/>
            <a:stretch/>
          </p:blipFill>
          <p:spPr>
            <a:xfrm>
              <a:off x="-937723" y="2929263"/>
              <a:ext cx="6539688" cy="435520"/>
            </a:xfrm>
            <a:prstGeom prst="rect">
              <a:avLst/>
            </a:prstGeom>
          </p:spPr>
        </p:pic>
      </p:grpSp>
      <p:sp>
        <p:nvSpPr>
          <p:cNvPr id="47" name="Google Shape;1605;p33"/>
          <p:cNvSpPr/>
          <p:nvPr/>
        </p:nvSpPr>
        <p:spPr>
          <a:xfrm rot="232071">
            <a:off x="7922299" y="107069"/>
            <a:ext cx="1129805" cy="951669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rgbClr val="7B7B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83056" y="378393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3</a:t>
            </a:r>
            <a:endParaRPr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03;p33"/>
          <p:cNvSpPr/>
          <p:nvPr/>
        </p:nvSpPr>
        <p:spPr>
          <a:xfrm rot="179289">
            <a:off x="2674889" y="370940"/>
            <a:ext cx="2359781" cy="2146654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2968962" y="1029034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b="1" dirty="0" smtClean="0">
                <a:solidFill>
                  <a:schemeClr val="bg1"/>
                </a:solidFill>
              </a:rPr>
              <a:t>4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94985" y="2416462"/>
            <a:ext cx="1153036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5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إنهاء العمل والخروج من برنامج</a:t>
            </a:r>
          </a:p>
          <a:p>
            <a:pPr algn="ctr" rtl="1"/>
            <a:r>
              <a:rPr lang="ar-JO" sz="5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معالج النصوص</a:t>
            </a:r>
            <a:endParaRPr lang="ar-JO" sz="5400" dirty="0">
              <a:solidFill>
                <a:schemeClr val="bg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2" name="Google Shape;1603;p33"/>
          <p:cNvSpPr/>
          <p:nvPr/>
        </p:nvSpPr>
        <p:spPr>
          <a:xfrm rot="179289">
            <a:off x="7948922" y="119392"/>
            <a:ext cx="1076560" cy="957372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71905" y="344940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4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74298" y="147197"/>
            <a:ext cx="54083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لإنهاء العمل والخروج من البرنامج</a:t>
            </a:r>
            <a:endParaRPr lang="ar-JO" sz="32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537" y="1048053"/>
            <a:ext cx="7502467" cy="3911699"/>
          </a:xfrm>
          <a:prstGeom prst="rect">
            <a:avLst/>
          </a:prstGeom>
          <a:solidFill>
            <a:schemeClr val="bg1"/>
          </a:solidFill>
          <a:ln w="57150">
            <a:solidFill>
              <a:srgbClr val="939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مجلد مايكروسوفت أوفيس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32" y="1400755"/>
            <a:ext cx="7157802" cy="8477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411695" y="1416204"/>
            <a:ext cx="269982" cy="26885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31" y="3404722"/>
            <a:ext cx="4286999" cy="12500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32" y="2329604"/>
            <a:ext cx="7157802" cy="933493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7371146" y="2449039"/>
            <a:ext cx="269982" cy="268855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932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Rectangle 2"/>
          <p:cNvSpPr/>
          <p:nvPr/>
        </p:nvSpPr>
        <p:spPr>
          <a:xfrm>
            <a:off x="334537" y="1048054"/>
            <a:ext cx="7502467" cy="2906804"/>
          </a:xfrm>
          <a:prstGeom prst="rect">
            <a:avLst/>
          </a:prstGeom>
          <a:solidFill>
            <a:schemeClr val="bg1"/>
          </a:solidFill>
          <a:ln w="57150">
            <a:solidFill>
              <a:srgbClr val="939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/>
              <a:t>مجلد مايكروسوفت أوفيس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19" y="1185460"/>
            <a:ext cx="7143515" cy="24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38" y="-189571"/>
            <a:ext cx="2531327" cy="1914375"/>
          </a:xfrm>
          <a:prstGeom prst="rect">
            <a:avLst/>
          </a:prstGeom>
        </p:spPr>
      </p:pic>
      <p:sp>
        <p:nvSpPr>
          <p:cNvPr id="24" name="Google Shape;1603;p33"/>
          <p:cNvSpPr/>
          <p:nvPr/>
        </p:nvSpPr>
        <p:spPr>
          <a:xfrm rot="-926124">
            <a:off x="2244967" y="2624597"/>
            <a:ext cx="974975" cy="91955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604;p33"/>
          <p:cNvSpPr/>
          <p:nvPr/>
        </p:nvSpPr>
        <p:spPr>
          <a:xfrm rot="-926124">
            <a:off x="5340545" y="840343"/>
            <a:ext cx="974975" cy="91955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605;p33"/>
          <p:cNvSpPr/>
          <p:nvPr/>
        </p:nvSpPr>
        <p:spPr>
          <a:xfrm rot="-926124">
            <a:off x="5340546" y="2626617"/>
            <a:ext cx="974975" cy="91955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606;p33"/>
          <p:cNvSpPr/>
          <p:nvPr/>
        </p:nvSpPr>
        <p:spPr>
          <a:xfrm rot="-926124">
            <a:off x="2244968" y="808888"/>
            <a:ext cx="974975" cy="91955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607;p33"/>
          <p:cNvSpPr txBox="1">
            <a:spLocks noGrp="1"/>
          </p:cNvSpPr>
          <p:nvPr>
            <p:ph type="title"/>
          </p:nvPr>
        </p:nvSpPr>
        <p:spPr>
          <a:xfrm>
            <a:off x="2056855" y="1076171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2</a:t>
            </a:r>
            <a:endParaRPr dirty="0"/>
          </a:p>
        </p:txBody>
      </p:sp>
      <p:sp>
        <p:nvSpPr>
          <p:cNvPr id="29" name="Google Shape;1608;p33"/>
          <p:cNvSpPr txBox="1">
            <a:spLocks/>
          </p:cNvSpPr>
          <p:nvPr/>
        </p:nvSpPr>
        <p:spPr>
          <a:xfrm>
            <a:off x="2056855" y="2892439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lang="en" sz="29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1609;p33"/>
          <p:cNvSpPr txBox="1">
            <a:spLocks/>
          </p:cNvSpPr>
          <p:nvPr/>
        </p:nvSpPr>
        <p:spPr>
          <a:xfrm>
            <a:off x="5152432" y="1076171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9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lang="en" sz="29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1610;p33"/>
          <p:cNvSpPr txBox="1">
            <a:spLocks/>
          </p:cNvSpPr>
          <p:nvPr/>
        </p:nvSpPr>
        <p:spPr>
          <a:xfrm>
            <a:off x="5152432" y="2892439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9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lang="en" sz="29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0723" y="944743"/>
            <a:ext cx="22190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التعرف إلى برنامج</a:t>
            </a:r>
          </a:p>
          <a:p>
            <a:pPr algn="r" rtl="1"/>
            <a:r>
              <a:rPr lang="en-US" sz="24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Word   </a:t>
            </a:r>
            <a:endParaRPr lang="ar-JO" sz="24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47" y="944743"/>
            <a:ext cx="22190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</a:t>
            </a:r>
          </a:p>
          <a:p>
            <a:pPr algn="r" rtl="1"/>
            <a:r>
              <a:rPr lang="en-US" sz="24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Word 2010</a:t>
            </a:r>
            <a:endParaRPr lang="ar-JO" sz="24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56834" y="2804302"/>
            <a:ext cx="22190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التعرف إلى أجزاء </a:t>
            </a:r>
          </a:p>
          <a:p>
            <a:pPr algn="r" rtl="1"/>
            <a:r>
              <a:rPr lang="ar-JO" sz="2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الشاشة الرئيسية</a:t>
            </a:r>
          </a:p>
          <a:p>
            <a:pPr algn="ctr" rtl="1"/>
            <a:r>
              <a:rPr lang="ar-JO" sz="2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لبرنامج </a:t>
            </a:r>
          </a:p>
          <a:p>
            <a:pPr algn="r" rtl="1"/>
            <a:r>
              <a:rPr lang="en-US" sz="24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Word 2010</a:t>
            </a:r>
            <a:endParaRPr lang="ar-JO" sz="24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458" y="2804302"/>
            <a:ext cx="22190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إغلاق برنامج</a:t>
            </a:r>
          </a:p>
          <a:p>
            <a:pPr algn="r" rtl="1"/>
            <a:r>
              <a:rPr lang="en-US" sz="24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Word 2010</a:t>
            </a:r>
            <a:endParaRPr lang="ar-JO" sz="24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Google Shape;1624;p34"/>
          <p:cNvSpPr/>
          <p:nvPr/>
        </p:nvSpPr>
        <p:spPr>
          <a:xfrm rot="294179">
            <a:off x="2683544" y="351002"/>
            <a:ext cx="2304948" cy="2173931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2940368" y="962127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b="1" dirty="0">
                <a:solidFill>
                  <a:schemeClr val="bg1"/>
                </a:solidFill>
              </a:rPr>
              <a:t>1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521346" y="2420249"/>
            <a:ext cx="717487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72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التعرف إلى برنامج</a:t>
            </a:r>
          </a:p>
          <a:p>
            <a:pPr algn="r" rtl="1"/>
            <a:r>
              <a:rPr lang="en-US" sz="72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Word   </a:t>
            </a:r>
            <a:endParaRPr lang="ar-JO" sz="72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Google Shape;1624;p34"/>
          <p:cNvSpPr/>
          <p:nvPr/>
        </p:nvSpPr>
        <p:spPr>
          <a:xfrm rot="294179">
            <a:off x="7965388" y="100952"/>
            <a:ext cx="1005344" cy="905795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71905" y="344940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>
                <a:solidFill>
                  <a:schemeClr val="bg1"/>
                </a:solidFill>
              </a:rPr>
              <a:t>1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" y="0"/>
            <a:ext cx="554186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60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برنامج </a:t>
            </a:r>
            <a:r>
              <a:rPr lang="en-US" sz="60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Word</a:t>
            </a:r>
            <a:endParaRPr lang="ar-JO" sz="60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737" y="1170878"/>
            <a:ext cx="5597912" cy="3680883"/>
          </a:xfrm>
          <a:prstGeom prst="rect">
            <a:avLst/>
          </a:prstGeom>
          <a:solidFill>
            <a:schemeClr val="bg1"/>
          </a:solidFill>
          <a:ln w="57150">
            <a:solidFill>
              <a:srgbClr val="939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TextBox 16"/>
          <p:cNvSpPr txBox="1"/>
          <p:nvPr/>
        </p:nvSpPr>
        <p:spPr>
          <a:xfrm>
            <a:off x="914400" y="1371600"/>
            <a:ext cx="539719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- هو </a:t>
            </a: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برنامج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مختص </a:t>
            </a: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في معالجة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النصوص</a:t>
            </a:r>
          </a:p>
          <a:p>
            <a:pPr marL="268288" indent="-268288"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- إذ </a:t>
            </a: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يسمح بتحرير النصوص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وإنشاء </a:t>
            </a: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الجداول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وإدراج الأشكال </a:t>
            </a: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المختلفة 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</a:p>
          <a:p>
            <a:pPr marL="268288" indent="-268288"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- وحتى </a:t>
            </a:r>
            <a:r>
              <a:rPr lang="ar-JO" sz="2400" dirty="0">
                <a:latin typeface="abo2sadam" panose="02000500040000020004" pitchFamily="2" charset="-78"/>
                <a:cs typeface="abo2sadam" panose="02000500040000020004" pitchFamily="2" charset="-78"/>
              </a:rPr>
              <a:t>استيراد الصور وإدراجها في النص. </a:t>
            </a:r>
            <a:endParaRPr lang="ar-JO" sz="2400" dirty="0" smtClean="0"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marL="268288" indent="-268288" algn="r" rtl="1"/>
            <a:endParaRPr lang="ar-JO" sz="2400" dirty="0" smtClean="0"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r" rtl="1"/>
            <a:r>
              <a:rPr lang="ar-JO" sz="24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** ويعتبر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  <a:cs typeface="abo2sadam" panose="02000500040000020004" pitchFamily="2" charset="-78"/>
              </a:rPr>
              <a:t>Ms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abo2sadam" panose="02000500040000020004" pitchFamily="2" charset="-78"/>
              </a:rPr>
              <a:t> Word</a:t>
            </a:r>
            <a:r>
              <a:rPr lang="ar-JO" sz="24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 الأكثر استعمالاً في </a:t>
            </a:r>
            <a:r>
              <a:rPr lang="ar-JO" sz="2400" dirty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العالم </a:t>
            </a:r>
            <a:r>
              <a:rPr lang="ar-JO" sz="24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 </a:t>
            </a:r>
          </a:p>
          <a:p>
            <a:pPr algn="r" rtl="1"/>
            <a:r>
              <a:rPr lang="ar-JO" sz="2400" dirty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24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   </a:t>
            </a:r>
            <a:r>
              <a:rPr lang="ar-JO" sz="2400" dirty="0" smtClean="0">
                <a:solidFill>
                  <a:srgbClr val="EEBB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ويمتاز </a:t>
            </a:r>
            <a:r>
              <a:rPr lang="ar-JO" sz="2400" dirty="0">
                <a:solidFill>
                  <a:srgbClr val="EEBB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بسهولة الاستعمال وتنوع الخيارات.</a:t>
            </a:r>
          </a:p>
        </p:txBody>
      </p:sp>
    </p:spTree>
    <p:extLst>
      <p:ext uri="{BB962C8B-B14F-4D97-AF65-F5344CB8AC3E}">
        <p14:creationId xmlns:p14="http://schemas.microsoft.com/office/powerpoint/2010/main" val="3735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Google Shape;1606;p33"/>
          <p:cNvSpPr/>
          <p:nvPr/>
        </p:nvSpPr>
        <p:spPr>
          <a:xfrm rot="162069">
            <a:off x="2699916" y="394772"/>
            <a:ext cx="2329393" cy="2086390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2968962" y="1029034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b="1" dirty="0" smtClean="0">
                <a:solidFill>
                  <a:schemeClr val="bg1"/>
                </a:solidFill>
              </a:rPr>
              <a:t>2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365" y="2465159"/>
            <a:ext cx="800309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72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</a:t>
            </a:r>
          </a:p>
          <a:p>
            <a:pPr algn="ctr" rtl="1"/>
            <a:r>
              <a:rPr lang="en-US" sz="72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</a:t>
            </a:r>
            <a:r>
              <a:rPr lang="en-US" sz="7200" dirty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Word 2010</a:t>
            </a:r>
            <a:endParaRPr lang="ar-JO" sz="72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9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Google Shape;1606;p33"/>
          <p:cNvSpPr/>
          <p:nvPr/>
        </p:nvSpPr>
        <p:spPr>
          <a:xfrm rot="162069">
            <a:off x="7945149" y="129628"/>
            <a:ext cx="1084106" cy="8933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71905" y="344940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2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56117" y="81948"/>
            <a:ext cx="54083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Word 2010</a:t>
            </a:r>
            <a:endParaRPr lang="ar-JO" sz="32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537" y="1048053"/>
            <a:ext cx="7502467" cy="3680883"/>
          </a:xfrm>
          <a:prstGeom prst="rect">
            <a:avLst/>
          </a:prstGeom>
          <a:solidFill>
            <a:schemeClr val="bg1"/>
          </a:solidFill>
          <a:ln w="57150">
            <a:solidFill>
              <a:srgbClr val="939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/>
              <a:t>مجلد مايكروسوفت أوفيس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478" y="1157215"/>
            <a:ext cx="73588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يمكن تشغيل برنامج معالج النصوص </a:t>
            </a:r>
            <a:r>
              <a:rPr lang="en-US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(</a:t>
            </a:r>
            <a:r>
              <a:rPr lang="en-US" sz="2400" dirty="0" smtClean="0">
                <a:latin typeface="+mn-lt"/>
                <a:cs typeface="abo2sadam" panose="02000500040000020004" pitchFamily="2" charset="-78"/>
              </a:rPr>
              <a:t>Word 2010</a:t>
            </a:r>
            <a:r>
              <a:rPr lang="en-US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)</a:t>
            </a:r>
            <a:r>
              <a:rPr lang="ar-JO" sz="24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 بطرق عدة منها 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6061805" y="1814782"/>
            <a:ext cx="1587523" cy="674410"/>
            <a:chOff x="9326048" y="2318183"/>
            <a:chExt cx="2013074" cy="841318"/>
          </a:xfrm>
        </p:grpSpPr>
        <p:sp>
          <p:nvSpPr>
            <p:cNvPr id="23" name="TextBox 22"/>
            <p:cNvSpPr txBox="1"/>
            <p:nvPr/>
          </p:nvSpPr>
          <p:spPr>
            <a:xfrm>
              <a:off x="9753599" y="2472611"/>
              <a:ext cx="1585523" cy="652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JO" sz="2800" dirty="0" smtClean="0">
                  <a:latin typeface="abo2sadam" panose="02000500040000020004" pitchFamily="2" charset="-78"/>
                  <a:cs typeface="abo2sadam" panose="02000500040000020004" pitchFamily="2" charset="-78"/>
                </a:rPr>
                <a:t>زر ابدأ </a:t>
              </a:r>
              <a:endParaRPr lang="ar-JO" sz="2800" dirty="0">
                <a:latin typeface="abo2sadam" panose="02000500040000020004" pitchFamily="2" charset="-78"/>
                <a:cs typeface="abo2sadam" panose="02000500040000020004" pitchFamily="2" charset="-78"/>
              </a:endParaRPr>
            </a:p>
          </p:txBody>
        </p:sp>
        <p:pic>
          <p:nvPicPr>
            <p:cNvPr id="24" name="Picture 2" descr="The BEST Start button and menu choices for Windows 8.1 | BetaNew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6048" y="2318183"/>
              <a:ext cx="882358" cy="84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Left Arrow 24"/>
          <p:cNvSpPr/>
          <p:nvPr/>
        </p:nvSpPr>
        <p:spPr>
          <a:xfrm>
            <a:off x="5223792" y="2031626"/>
            <a:ext cx="721102" cy="3371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050"/>
          </a:p>
        </p:txBody>
      </p:sp>
      <p:sp>
        <p:nvSpPr>
          <p:cNvPr id="26" name="TextBox 25"/>
          <p:cNvSpPr txBox="1"/>
          <p:nvPr/>
        </p:nvSpPr>
        <p:spPr>
          <a:xfrm>
            <a:off x="3644604" y="1967321"/>
            <a:ext cx="14106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1800" b="1" dirty="0" smtClean="0"/>
              <a:t>كافة البرامج</a:t>
            </a:r>
            <a:endParaRPr lang="ar-JO" sz="1800" b="1" dirty="0"/>
          </a:p>
        </p:txBody>
      </p:sp>
      <p:sp>
        <p:nvSpPr>
          <p:cNvPr id="27" name="Left Arrow 26"/>
          <p:cNvSpPr/>
          <p:nvPr/>
        </p:nvSpPr>
        <p:spPr>
          <a:xfrm>
            <a:off x="2786905" y="1996997"/>
            <a:ext cx="721102" cy="3371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050"/>
          </a:p>
        </p:txBody>
      </p:sp>
      <p:sp>
        <p:nvSpPr>
          <p:cNvPr id="34" name="TextBox 33"/>
          <p:cNvSpPr txBox="1"/>
          <p:nvPr/>
        </p:nvSpPr>
        <p:spPr>
          <a:xfrm>
            <a:off x="6649189" y="2346994"/>
            <a:ext cx="10583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Start</a:t>
            </a:r>
            <a:endParaRPr lang="ar-JO" sz="18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66301" y="2299482"/>
            <a:ext cx="22680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All Programs</a:t>
            </a:r>
            <a:endParaRPr lang="ar-JO" sz="18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736" y="2238647"/>
            <a:ext cx="22680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Microsoft Office</a:t>
            </a:r>
            <a:endParaRPr lang="ar-JO" sz="18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82050" y="3269596"/>
            <a:ext cx="2488367" cy="3139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Microsoft Word 2010</a:t>
            </a:r>
            <a:endParaRPr lang="ar-JO" sz="1800" b="1" dirty="0">
              <a:solidFill>
                <a:schemeClr val="tx1"/>
              </a:solidFill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6753899" y="3223407"/>
            <a:ext cx="721102" cy="3371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050"/>
          </a:p>
        </p:txBody>
      </p:sp>
      <p:sp>
        <p:nvSpPr>
          <p:cNvPr id="40" name="TextBox 39"/>
          <p:cNvSpPr txBox="1"/>
          <p:nvPr/>
        </p:nvSpPr>
        <p:spPr>
          <a:xfrm>
            <a:off x="460245" y="1938573"/>
            <a:ext cx="227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1800" b="1" dirty="0" smtClean="0"/>
              <a:t>مجلد ميكروسوفت أوفيس</a:t>
            </a:r>
            <a:endParaRPr lang="ar-JO" sz="1800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1848">
            <a:off x="3782583" y="3041431"/>
            <a:ext cx="537969" cy="6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34" grpId="0"/>
      <p:bldP spid="35" grpId="0"/>
      <p:bldP spid="36" grpId="0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" name="Google Shape;1606;p33"/>
          <p:cNvSpPr/>
          <p:nvPr/>
        </p:nvSpPr>
        <p:spPr>
          <a:xfrm rot="162069">
            <a:off x="7945149" y="129628"/>
            <a:ext cx="1084106" cy="8933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71905" y="344940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2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56117" y="81948"/>
            <a:ext cx="54083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تشغيل برنامج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Word 2010</a:t>
            </a:r>
            <a:endParaRPr lang="ar-JO" sz="32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537" y="1048053"/>
            <a:ext cx="7502467" cy="3680883"/>
          </a:xfrm>
          <a:prstGeom prst="rect">
            <a:avLst/>
          </a:prstGeom>
          <a:solidFill>
            <a:schemeClr val="bg1"/>
          </a:solidFill>
          <a:ln w="57150">
            <a:solidFill>
              <a:srgbClr val="939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/>
              <a:t>مجلد مايكروسوفت أوفيس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7" y="1096860"/>
            <a:ext cx="7375177" cy="358710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657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605;p33"/>
          <p:cNvSpPr/>
          <p:nvPr/>
        </p:nvSpPr>
        <p:spPr>
          <a:xfrm rot="232071">
            <a:off x="2631265" y="371764"/>
            <a:ext cx="2420894" cy="212664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7593980" y="3635299"/>
            <a:ext cx="1658385" cy="1508202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2968962" y="1029034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7200" b="1" dirty="0" smtClean="0">
                <a:solidFill>
                  <a:schemeClr val="bg1"/>
                </a:solidFill>
              </a:rPr>
              <a:t>3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694985" y="2416462"/>
            <a:ext cx="11530361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JO" sz="5400" dirty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التعرف إلى </a:t>
            </a:r>
            <a:r>
              <a:rPr lang="ar-JO" sz="5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أجزاء الشاشة</a:t>
            </a:r>
          </a:p>
          <a:p>
            <a:pPr algn="ctr" rtl="1"/>
            <a:r>
              <a:rPr lang="ar-JO" sz="54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الرئيسية لبرنامج </a:t>
            </a:r>
            <a:endParaRPr lang="ar-JO" sz="5400" dirty="0">
              <a:solidFill>
                <a:schemeClr val="bg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algn="ctr" rtl="1"/>
            <a:r>
              <a:rPr lang="en-US" sz="5400" dirty="0" smtClean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MS </a:t>
            </a:r>
            <a:r>
              <a:rPr lang="en-US" sz="5400" dirty="0">
                <a:solidFill>
                  <a:schemeClr val="bg1"/>
                </a:solidFill>
                <a:latin typeface="+mj-lt"/>
                <a:cs typeface="abo2sadam" panose="02000500040000020004" pitchFamily="2" charset="-78"/>
              </a:rPr>
              <a:t>Word 2010</a:t>
            </a:r>
            <a:endParaRPr lang="ar-JO" sz="54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00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6757639" y="-44605"/>
            <a:ext cx="2531327" cy="602166"/>
          </a:xfrm>
          <a:custGeom>
            <a:avLst/>
            <a:gdLst>
              <a:gd name="connsiteX0" fmla="*/ 0 w 2531327"/>
              <a:gd name="connsiteY0" fmla="*/ 602166 h 602166"/>
              <a:gd name="connsiteX1" fmla="*/ 0 w 2531327"/>
              <a:gd name="connsiteY1" fmla="*/ 602166 h 602166"/>
              <a:gd name="connsiteX2" fmla="*/ 133815 w 2531327"/>
              <a:gd name="connsiteY2" fmla="*/ 579864 h 602166"/>
              <a:gd name="connsiteX3" fmla="*/ 2430966 w 2531327"/>
              <a:gd name="connsiteY3" fmla="*/ 524107 h 602166"/>
              <a:gd name="connsiteX4" fmla="*/ 2531327 w 2531327"/>
              <a:gd name="connsiteY4" fmla="*/ 0 h 602166"/>
              <a:gd name="connsiteX5" fmla="*/ 89210 w 2531327"/>
              <a:gd name="connsiteY5" fmla="*/ 78059 h 602166"/>
              <a:gd name="connsiteX6" fmla="*/ 0 w 2531327"/>
              <a:gd name="connsiteY6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1327" h="602166">
                <a:moveTo>
                  <a:pt x="0" y="602166"/>
                </a:moveTo>
                <a:lnTo>
                  <a:pt x="0" y="602166"/>
                </a:lnTo>
                <a:cubicBezTo>
                  <a:pt x="119783" y="590188"/>
                  <a:pt x="78099" y="607721"/>
                  <a:pt x="133815" y="579864"/>
                </a:cubicBezTo>
                <a:lnTo>
                  <a:pt x="2430966" y="524107"/>
                </a:lnTo>
                <a:lnTo>
                  <a:pt x="2531327" y="0"/>
                </a:lnTo>
                <a:lnTo>
                  <a:pt x="89210" y="78059"/>
                </a:lnTo>
                <a:lnTo>
                  <a:pt x="0" y="602166"/>
                </a:lnTo>
                <a:close/>
              </a:path>
            </a:pathLst>
          </a:custGeom>
          <a:solidFill>
            <a:srgbClr val="939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2" name="Google Shape;1605;p33"/>
          <p:cNvSpPr/>
          <p:nvPr/>
        </p:nvSpPr>
        <p:spPr>
          <a:xfrm rot="232071">
            <a:off x="7922299" y="107069"/>
            <a:ext cx="1129805" cy="951669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rgbClr val="7B7B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627;p34"/>
          <p:cNvSpPr txBox="1">
            <a:spLocks noGrp="1"/>
          </p:cNvSpPr>
          <p:nvPr>
            <p:ph type="title" idx="4294967295"/>
          </p:nvPr>
        </p:nvSpPr>
        <p:spPr>
          <a:xfrm>
            <a:off x="8183056" y="378393"/>
            <a:ext cx="592309" cy="5711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b="1" dirty="0" smtClean="0">
                <a:solidFill>
                  <a:schemeClr val="bg1"/>
                </a:solidFill>
              </a:rPr>
              <a:t>3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38358" y="193889"/>
            <a:ext cx="54083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dirty="0" smtClean="0">
                <a:solidFill>
                  <a:schemeClr val="bg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أجزاء الشاشة الرئيسية للبرنامج</a:t>
            </a:r>
            <a:endParaRPr lang="ar-JO" sz="3200" dirty="0">
              <a:solidFill>
                <a:schemeClr val="bg1"/>
              </a:solidFill>
              <a:latin typeface="+mj-lt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537" y="778665"/>
            <a:ext cx="7621618" cy="3950272"/>
          </a:xfrm>
          <a:prstGeom prst="rect">
            <a:avLst/>
          </a:prstGeom>
          <a:solidFill>
            <a:schemeClr val="bg1"/>
          </a:solidFill>
          <a:ln w="57150">
            <a:solidFill>
              <a:srgbClr val="939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/>
              <a:t>مجلد مايكروسوفت أوفيس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21256" y="3958541"/>
            <a:ext cx="1231109" cy="1184959"/>
            <a:chOff x="7772400" y="3902927"/>
            <a:chExt cx="1479965" cy="1240573"/>
          </a:xfrm>
        </p:grpSpPr>
        <p:grpSp>
          <p:nvGrpSpPr>
            <p:cNvPr id="6" name="Google Shape;2513;p64"/>
            <p:cNvGrpSpPr/>
            <p:nvPr/>
          </p:nvGrpSpPr>
          <p:grpSpPr>
            <a:xfrm>
              <a:off x="7772400" y="3902927"/>
              <a:ext cx="1479965" cy="1240573"/>
              <a:chOff x="4147875" y="986011"/>
              <a:chExt cx="3842140" cy="3019074"/>
            </a:xfrm>
          </p:grpSpPr>
          <p:sp>
            <p:nvSpPr>
              <p:cNvPr id="7" name="Google Shape;2514;p64"/>
              <p:cNvSpPr/>
              <p:nvPr/>
            </p:nvSpPr>
            <p:spPr>
              <a:xfrm>
                <a:off x="5591742" y="3553821"/>
                <a:ext cx="954407" cy="419279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9884" extrusionOk="0">
                    <a:moveTo>
                      <a:pt x="2967" y="0"/>
                    </a:moveTo>
                    <a:lnTo>
                      <a:pt x="0" y="9884"/>
                    </a:lnTo>
                    <a:lnTo>
                      <a:pt x="20325" y="9884"/>
                    </a:lnTo>
                    <a:lnTo>
                      <a:pt x="17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515;p64"/>
              <p:cNvSpPr/>
              <p:nvPr/>
            </p:nvSpPr>
            <p:spPr>
              <a:xfrm>
                <a:off x="5619445" y="3553821"/>
                <a:ext cx="849745" cy="335160"/>
              </a:xfrm>
              <a:custGeom>
                <a:avLst/>
                <a:gdLst/>
                <a:ahLst/>
                <a:cxnLst/>
                <a:rect l="l" t="t" r="r" b="b"/>
                <a:pathLst>
                  <a:path w="18097" h="7901" extrusionOk="0">
                    <a:moveTo>
                      <a:pt x="2377" y="0"/>
                    </a:moveTo>
                    <a:lnTo>
                      <a:pt x="0" y="7901"/>
                    </a:lnTo>
                    <a:cubicBezTo>
                      <a:pt x="6032" y="6753"/>
                      <a:pt x="12064" y="5557"/>
                      <a:pt x="18096" y="4442"/>
                    </a:cubicBezTo>
                    <a:lnTo>
                      <a:pt x="16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516;p64"/>
              <p:cNvSpPr/>
              <p:nvPr/>
            </p:nvSpPr>
            <p:spPr>
              <a:xfrm>
                <a:off x="5520135" y="3939716"/>
                <a:ext cx="1097573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375" h="1541" extrusionOk="0">
                    <a:moveTo>
                      <a:pt x="492" y="0"/>
                    </a:moveTo>
                    <a:cubicBezTo>
                      <a:pt x="214" y="0"/>
                      <a:pt x="1" y="230"/>
                      <a:pt x="1" y="492"/>
                    </a:cubicBezTo>
                    <a:lnTo>
                      <a:pt x="1" y="1541"/>
                    </a:lnTo>
                    <a:lnTo>
                      <a:pt x="23375" y="1541"/>
                    </a:lnTo>
                    <a:lnTo>
                      <a:pt x="23375" y="492"/>
                    </a:lnTo>
                    <a:cubicBezTo>
                      <a:pt x="23375" y="213"/>
                      <a:pt x="23145" y="0"/>
                      <a:pt x="228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517;p64"/>
              <p:cNvSpPr/>
              <p:nvPr/>
            </p:nvSpPr>
            <p:spPr>
              <a:xfrm>
                <a:off x="4147875" y="1157727"/>
                <a:ext cx="3842140" cy="2479534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8452" extrusionOk="0">
                    <a:moveTo>
                      <a:pt x="1574" y="1"/>
                    </a:moveTo>
                    <a:cubicBezTo>
                      <a:pt x="705" y="1"/>
                      <a:pt x="0" y="689"/>
                      <a:pt x="0" y="1558"/>
                    </a:cubicBezTo>
                    <a:lnTo>
                      <a:pt x="0" y="56895"/>
                    </a:lnTo>
                    <a:cubicBezTo>
                      <a:pt x="0" y="57764"/>
                      <a:pt x="705" y="58452"/>
                      <a:pt x="1574" y="58452"/>
                    </a:cubicBezTo>
                    <a:lnTo>
                      <a:pt x="80252" y="58452"/>
                    </a:lnTo>
                    <a:cubicBezTo>
                      <a:pt x="81121" y="58452"/>
                      <a:pt x="81826" y="57764"/>
                      <a:pt x="81826" y="56895"/>
                    </a:cubicBezTo>
                    <a:lnTo>
                      <a:pt x="81826" y="1558"/>
                    </a:lnTo>
                    <a:cubicBezTo>
                      <a:pt x="81826" y="689"/>
                      <a:pt x="81121" y="1"/>
                      <a:pt x="80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518;p64"/>
              <p:cNvSpPr/>
              <p:nvPr/>
            </p:nvSpPr>
            <p:spPr>
              <a:xfrm>
                <a:off x="4147875" y="986011"/>
                <a:ext cx="3842140" cy="2359231"/>
              </a:xfrm>
              <a:custGeom>
                <a:avLst/>
                <a:gdLst/>
                <a:ahLst/>
                <a:cxnLst/>
                <a:rect l="l" t="t" r="r" b="b"/>
                <a:pathLst>
                  <a:path w="81826" h="55616" extrusionOk="0">
                    <a:moveTo>
                      <a:pt x="2836" y="0"/>
                    </a:moveTo>
                    <a:cubicBezTo>
                      <a:pt x="1279" y="0"/>
                      <a:pt x="0" y="1279"/>
                      <a:pt x="0" y="2836"/>
                    </a:cubicBezTo>
                    <a:lnTo>
                      <a:pt x="0" y="55616"/>
                    </a:lnTo>
                    <a:lnTo>
                      <a:pt x="81826" y="55616"/>
                    </a:lnTo>
                    <a:lnTo>
                      <a:pt x="81826" y="2836"/>
                    </a:lnTo>
                    <a:cubicBezTo>
                      <a:pt x="81826" y="1279"/>
                      <a:pt x="80547" y="0"/>
                      <a:pt x="789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519;p64"/>
              <p:cNvSpPr/>
              <p:nvPr/>
            </p:nvSpPr>
            <p:spPr>
              <a:xfrm>
                <a:off x="4351050" y="1150770"/>
                <a:ext cx="3435791" cy="1934437"/>
              </a:xfrm>
              <a:custGeom>
                <a:avLst/>
                <a:gdLst/>
                <a:ahLst/>
                <a:cxnLst/>
                <a:rect l="l" t="t" r="r" b="b"/>
                <a:pathLst>
                  <a:path w="73172" h="45602" extrusionOk="0">
                    <a:moveTo>
                      <a:pt x="426" y="1"/>
                    </a:moveTo>
                    <a:cubicBezTo>
                      <a:pt x="197" y="1"/>
                      <a:pt x="0" y="181"/>
                      <a:pt x="0" y="411"/>
                    </a:cubicBezTo>
                    <a:lnTo>
                      <a:pt x="0" y="45175"/>
                    </a:lnTo>
                    <a:cubicBezTo>
                      <a:pt x="0" y="45405"/>
                      <a:pt x="197" y="45601"/>
                      <a:pt x="426" y="45601"/>
                    </a:cubicBezTo>
                    <a:lnTo>
                      <a:pt x="72745" y="45601"/>
                    </a:lnTo>
                    <a:cubicBezTo>
                      <a:pt x="72975" y="45601"/>
                      <a:pt x="73171" y="45405"/>
                      <a:pt x="73171" y="45175"/>
                    </a:cubicBezTo>
                    <a:lnTo>
                      <a:pt x="73171" y="411"/>
                    </a:lnTo>
                    <a:cubicBezTo>
                      <a:pt x="73171" y="181"/>
                      <a:pt x="72975" y="1"/>
                      <a:pt x="72745" y="1"/>
                    </a:cubicBezTo>
                    <a:close/>
                  </a:path>
                </a:pathLst>
              </a:custGeom>
              <a:solidFill>
                <a:srgbClr val="F46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520;p64"/>
              <p:cNvSpPr/>
              <p:nvPr/>
            </p:nvSpPr>
            <p:spPr>
              <a:xfrm>
                <a:off x="6008800" y="3421088"/>
                <a:ext cx="120300" cy="1203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850662" y="3940923"/>
              <a:ext cx="1344374" cy="824588"/>
              <a:chOff x="7850662" y="3940923"/>
              <a:chExt cx="1344374" cy="8245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850662" y="3970628"/>
                <a:ext cx="1323442" cy="794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JO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71848">
                <a:off x="7906804" y="3940923"/>
                <a:ext cx="480091" cy="527771"/>
              </a:xfrm>
              <a:prstGeom prst="rect">
                <a:avLst/>
              </a:prstGeom>
            </p:spPr>
          </p:pic>
          <p:pic>
            <p:nvPicPr>
              <p:cNvPr id="16" name="Picture 6" descr="Image result for microsoft word 2010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34" t="30770" b="35663"/>
              <a:stretch/>
            </p:blipFill>
            <p:spPr bwMode="auto">
              <a:xfrm>
                <a:off x="8370741" y="4165780"/>
                <a:ext cx="824295" cy="37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37" y="868101"/>
            <a:ext cx="7336152" cy="3815868"/>
          </a:xfrm>
          <a:prstGeom prst="rect">
            <a:avLst/>
          </a:prstGeom>
        </p:spPr>
      </p:pic>
      <p:sp>
        <p:nvSpPr>
          <p:cNvPr id="55" name="Oval Callout 54"/>
          <p:cNvSpPr/>
          <p:nvPr/>
        </p:nvSpPr>
        <p:spPr>
          <a:xfrm>
            <a:off x="6900815" y="868101"/>
            <a:ext cx="291722" cy="304691"/>
          </a:xfrm>
          <a:prstGeom prst="wedgeEllipseCallout">
            <a:avLst>
              <a:gd name="adj1" fmla="val -111622"/>
              <a:gd name="adj2" fmla="val -356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1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4134" y="93165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1- شريط الوصول السريع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4900203" y="865138"/>
            <a:ext cx="369780" cy="304691"/>
          </a:xfrm>
          <a:prstGeom prst="wedgeEllipseCallout">
            <a:avLst>
              <a:gd name="adj1" fmla="val -77219"/>
              <a:gd name="adj2" fmla="val -722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2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4134" y="93165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2- شريط العنوان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54134" y="90031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3- عناصر التحكم في النافذة أو الإطار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60" name="Oval Callout 59"/>
          <p:cNvSpPr/>
          <p:nvPr/>
        </p:nvSpPr>
        <p:spPr>
          <a:xfrm>
            <a:off x="1573423" y="865137"/>
            <a:ext cx="369780" cy="304691"/>
          </a:xfrm>
          <a:prstGeom prst="wedgeEllipseCallout">
            <a:avLst>
              <a:gd name="adj1" fmla="val -77219"/>
              <a:gd name="adj2" fmla="val -722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3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7416360" y="1340922"/>
            <a:ext cx="369780" cy="304691"/>
          </a:xfrm>
          <a:prstGeom prst="wedgeEllipseCallout">
            <a:avLst>
              <a:gd name="adj1" fmla="val -10875"/>
              <a:gd name="adj2" fmla="val -8773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4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4134" y="87841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4- قائمة ملف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828648" y="1106911"/>
            <a:ext cx="369780" cy="304691"/>
          </a:xfrm>
          <a:prstGeom prst="wedgeEllipseCallout">
            <a:avLst>
              <a:gd name="adj1" fmla="val 76579"/>
              <a:gd name="adj2" fmla="val -2186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5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4134" y="95858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5- التبويبات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477070" y="1744609"/>
            <a:ext cx="345688" cy="284914"/>
          </a:xfrm>
          <a:prstGeom prst="wedgeEllipseCallout">
            <a:avLst>
              <a:gd name="adj1" fmla="val -82829"/>
              <a:gd name="adj2" fmla="val 4162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6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71" y="103295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6- المجموعات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6667535" y="2976670"/>
            <a:ext cx="391188" cy="279485"/>
          </a:xfrm>
          <a:prstGeom prst="wedgeEllipseCallout">
            <a:avLst>
              <a:gd name="adj1" fmla="val -60249"/>
              <a:gd name="adj2" fmla="val 6510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>
                <a:solidFill>
                  <a:schemeClr val="tx1"/>
                </a:solidFill>
              </a:rPr>
              <a:t>7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7852" y="99581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7- المؤشر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9008" y="96447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8 - المسطرة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101171" y="2175602"/>
            <a:ext cx="391188" cy="279485"/>
          </a:xfrm>
          <a:prstGeom prst="wedgeEllipseCallout">
            <a:avLst>
              <a:gd name="adj1" fmla="val -63100"/>
              <a:gd name="adj2" fmla="val -5458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8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5746292" y="4153389"/>
            <a:ext cx="391188" cy="279485"/>
          </a:xfrm>
          <a:prstGeom prst="wedgeEllipseCallout">
            <a:avLst>
              <a:gd name="adj1" fmla="val -65951"/>
              <a:gd name="adj2" fmla="val 6511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</a:rPr>
              <a:t>9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5776" y="96040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b="1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9 – شريط المعلومات</a:t>
            </a:r>
            <a:endParaRPr lang="ar-JO" sz="1800" b="1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1965503" y="2987821"/>
            <a:ext cx="543521" cy="313033"/>
          </a:xfrm>
          <a:prstGeom prst="wedgeEllipseCallout">
            <a:avLst>
              <a:gd name="adj1" fmla="val -57399"/>
              <a:gd name="adj2" fmla="val 8107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10</a:t>
            </a:r>
            <a:endParaRPr lang="ar-JO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5349" y="100973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10 – أشرطة التمرير العمودية والأفقية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4044758" y="2998848"/>
            <a:ext cx="543521" cy="313033"/>
          </a:xfrm>
          <a:prstGeom prst="wedgeEllipseCallout">
            <a:avLst>
              <a:gd name="adj1" fmla="val -57399"/>
              <a:gd name="adj2" fmla="val 8107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dirty="0" smtClean="0">
                <a:solidFill>
                  <a:schemeClr val="tx1"/>
                </a:solidFill>
              </a:rPr>
              <a:t>11</a:t>
            </a:r>
            <a:endParaRPr lang="ar-JO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5294" y="94326"/>
            <a:ext cx="4650059" cy="599026"/>
          </a:xfrm>
          <a:prstGeom prst="rect">
            <a:avLst/>
          </a:prstGeom>
          <a:solidFill>
            <a:srgbClr val="FFDC6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800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11 – حيز العمل</a:t>
            </a:r>
            <a:endParaRPr lang="ar-JO" sz="1800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28" grpId="0" animBg="1"/>
      <p:bldP spid="28" grpId="1" animBg="1"/>
      <p:bldP spid="30" grpId="0" animBg="1"/>
      <p:bldP spid="30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40" grpId="0" animBg="1"/>
      <p:bldP spid="40" grpId="2" animBg="1"/>
      <p:bldP spid="42" grpId="0" animBg="1"/>
      <p:bldP spid="42" grpId="3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275</Words>
  <Application>Microsoft Office PowerPoint</Application>
  <PresentationFormat>عرض على الشاشة (9:16)‏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Arial</vt:lpstr>
      <vt:lpstr>Chau Philomene One</vt:lpstr>
      <vt:lpstr>Montserrat</vt:lpstr>
      <vt:lpstr>Montserrat ExtraBold</vt:lpstr>
      <vt:lpstr>abo2sadam</vt:lpstr>
      <vt:lpstr>Montserrat Medium</vt:lpstr>
      <vt:lpstr>Roboto</vt:lpstr>
      <vt:lpstr>Fun Games Classroom Kit by Slidesgo</vt:lpstr>
      <vt:lpstr>عرض تقديمي في PowerPoint</vt:lpstr>
      <vt:lpstr>2</vt:lpstr>
      <vt:lpstr>1</vt:lpstr>
      <vt:lpstr>1</vt:lpstr>
      <vt:lpstr>2</vt:lpstr>
      <vt:lpstr>2</vt:lpstr>
      <vt:lpstr>2</vt:lpstr>
      <vt:lpstr>3</vt:lpstr>
      <vt:lpstr>3</vt:lpstr>
      <vt:lpstr>3</vt:lpstr>
      <vt:lpstr>3</vt:lpstr>
      <vt:lpstr>3</vt:lpstr>
      <vt:lpstr>3</vt:lpstr>
      <vt:lpstr>4</vt:lpstr>
      <vt:lpstr>4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Games Classroom Kit</dc:title>
  <dc:creator>USER</dc:creator>
  <cp:lastModifiedBy>Adin</cp:lastModifiedBy>
  <cp:revision>34</cp:revision>
  <dcterms:modified xsi:type="dcterms:W3CDTF">2022-02-01T09:39:59Z</dcterms:modified>
</cp:coreProperties>
</file>